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94D4-6C89-4A36-9D34-9DC854E56D02}" type="datetimeFigureOut">
              <a:rPr lang="it-IT" smtClean="0"/>
              <a:t>12/12/2017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B182A-07FD-45DD-902B-8044F58B18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0740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94D4-6C89-4A36-9D34-9DC854E56D02}" type="datetimeFigureOut">
              <a:rPr lang="it-IT" smtClean="0"/>
              <a:t>12/12/2017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B182A-07FD-45DD-902B-8044F58B18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364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94D4-6C89-4A36-9D34-9DC854E56D02}" type="datetimeFigureOut">
              <a:rPr lang="it-IT" smtClean="0"/>
              <a:t>12/12/2017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B182A-07FD-45DD-902B-8044F58B18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9211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94D4-6C89-4A36-9D34-9DC854E56D02}" type="datetimeFigureOut">
              <a:rPr lang="it-IT" smtClean="0"/>
              <a:t>12/12/2017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B182A-07FD-45DD-902B-8044F58B18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371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94D4-6C89-4A36-9D34-9DC854E56D02}" type="datetimeFigureOut">
              <a:rPr lang="it-IT" smtClean="0"/>
              <a:t>12/12/2017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B182A-07FD-45DD-902B-8044F58B18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0673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94D4-6C89-4A36-9D34-9DC854E56D02}" type="datetimeFigureOut">
              <a:rPr lang="it-IT" smtClean="0"/>
              <a:t>12/12/2017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B182A-07FD-45DD-902B-8044F58B18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1524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94D4-6C89-4A36-9D34-9DC854E56D02}" type="datetimeFigureOut">
              <a:rPr lang="it-IT" smtClean="0"/>
              <a:t>12/12/2017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B182A-07FD-45DD-902B-8044F58B18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6492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94D4-6C89-4A36-9D34-9DC854E56D02}" type="datetimeFigureOut">
              <a:rPr lang="it-IT" smtClean="0"/>
              <a:t>12/12/2017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B182A-07FD-45DD-902B-8044F58B18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7327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94D4-6C89-4A36-9D34-9DC854E56D02}" type="datetimeFigureOut">
              <a:rPr lang="it-IT" smtClean="0"/>
              <a:t>12/12/2017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B182A-07FD-45DD-902B-8044F58B18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7488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94D4-6C89-4A36-9D34-9DC854E56D02}" type="datetimeFigureOut">
              <a:rPr lang="it-IT" smtClean="0"/>
              <a:t>12/12/2017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B182A-07FD-45DD-902B-8044F58B18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1702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94D4-6C89-4A36-9D34-9DC854E56D02}" type="datetimeFigureOut">
              <a:rPr lang="it-IT" smtClean="0"/>
              <a:t>12/12/2017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B182A-07FD-45DD-902B-8044F58B18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7199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394D4-6C89-4A36-9D34-9DC854E56D02}" type="datetimeFigureOut">
              <a:rPr lang="it-IT" smtClean="0"/>
              <a:t>12/12/2017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B182A-07FD-45DD-902B-8044F58B18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31907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55576" y="2132856"/>
            <a:ext cx="7772400" cy="1470025"/>
          </a:xfrm>
        </p:spPr>
        <p:txBody>
          <a:bodyPr/>
          <a:lstStyle/>
          <a:p>
            <a:r>
              <a:rPr lang="it-IT" b="1" dirty="0"/>
              <a:t>D</a:t>
            </a:r>
            <a:r>
              <a:rPr lang="it-IT" b="1" dirty="0" smtClean="0"/>
              <a:t>ecesso in attività </a:t>
            </a:r>
            <a:br>
              <a:rPr lang="it-IT" b="1" dirty="0" smtClean="0"/>
            </a:br>
            <a:r>
              <a:rPr lang="it-IT" b="1" dirty="0" smtClean="0"/>
              <a:t>di servizio</a:t>
            </a:r>
            <a:endParaRPr lang="it-IT" b="1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3600" dirty="0" smtClean="0">
                <a:solidFill>
                  <a:schemeClr val="tx1"/>
                </a:solidFill>
              </a:rPr>
              <a:t/>
            </a:r>
            <a:br>
              <a:rPr lang="it-IT" sz="3600" dirty="0" smtClean="0">
                <a:solidFill>
                  <a:schemeClr val="tx1"/>
                </a:solidFill>
              </a:rPr>
            </a:br>
            <a:r>
              <a:rPr lang="it-IT" sz="3600" dirty="0" smtClean="0">
                <a:solidFill>
                  <a:schemeClr val="tx1"/>
                </a:solidFill>
              </a:rPr>
              <a:t>Pensione ai superstiti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021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it-IT" sz="3600" b="1" dirty="0" smtClean="0"/>
              <a:t>Pensione ai superstiti</a:t>
            </a:r>
            <a:br>
              <a:rPr lang="it-IT" sz="3600" b="1" dirty="0" smtClean="0"/>
            </a:br>
            <a:r>
              <a:rPr lang="it-IT" sz="3600" b="1" dirty="0" smtClean="0"/>
              <a:t> Pensione indiretta art. 1 c. 41 L. 335/1995</a:t>
            </a:r>
            <a:endParaRPr lang="it-IT" sz="36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it-IT" dirty="0" smtClean="0"/>
          </a:p>
          <a:p>
            <a:pPr marL="0" indent="0" algn="just">
              <a:buNone/>
            </a:pPr>
            <a:r>
              <a:rPr lang="it-IT" dirty="0" smtClean="0"/>
              <a:t>Pensione indiretta per decesso in attività di servizio di reversibilità per decesso di titolare di pensione</a:t>
            </a:r>
          </a:p>
          <a:p>
            <a:pPr marL="0" indent="0" algn="just">
              <a:buNone/>
            </a:pP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Spetta ai superstiti dell’assicurato che alla data della morte poteva vantare 15 anni di servizio oppure 5 anni di cui almeno 3 precedenti la data della morte</a:t>
            </a:r>
          </a:p>
          <a:p>
            <a:pPr marL="0" indent="0">
              <a:buNone/>
            </a:pPr>
            <a:r>
              <a:rPr lang="it-IT" dirty="0" smtClean="0"/>
              <a:t>    </a:t>
            </a:r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smtClean="0"/>
              <a:t>   Codice CS14 (</a:t>
            </a:r>
            <a:r>
              <a:rPr lang="it-IT" b="1" dirty="0" smtClean="0"/>
              <a:t>data del decesso</a:t>
            </a:r>
            <a:r>
              <a:rPr lang="it-IT" dirty="0" smtClean="0"/>
              <a:t>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38128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Aventi diritto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it-IT" dirty="0" smtClean="0"/>
              <a:t>Coniuge e figli minori oppure maggiorenni  studenti (fino a 21 anni se di scuola media superiore</a:t>
            </a:r>
            <a:r>
              <a:rPr lang="it-IT" dirty="0"/>
              <a:t>,</a:t>
            </a:r>
            <a:r>
              <a:rPr lang="it-IT" dirty="0" smtClean="0"/>
              <a:t> </a:t>
            </a: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> 26 anni se studenti universitari nel corso legale degli studi)  oppure inabili e a carico del dante causa</a:t>
            </a:r>
          </a:p>
          <a:p>
            <a:pPr algn="just"/>
            <a:endParaRPr lang="it-IT" dirty="0" smtClean="0"/>
          </a:p>
          <a:p>
            <a:pPr algn="just"/>
            <a:r>
              <a:rPr lang="it-IT" dirty="0" smtClean="0"/>
              <a:t>In assenza di coniuge e figli spetta ai genitori se ultrasessantacinquenni a carico e non titolari di pensione</a:t>
            </a:r>
          </a:p>
          <a:p>
            <a:pPr algn="just"/>
            <a:endParaRPr lang="it-IT" dirty="0" smtClean="0"/>
          </a:p>
          <a:p>
            <a:pPr algn="just"/>
            <a:r>
              <a:rPr lang="it-IT" dirty="0" smtClean="0"/>
              <a:t>Ai fratelli e le sorelle non coniugati e permanentemente inabili e a carico del dante causa.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80888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b="1" dirty="0" smtClean="0"/>
              <a:t>Aliquote di reversibilità</a:t>
            </a:r>
            <a:br>
              <a:rPr lang="it-IT" b="1" dirty="0" smtClean="0"/>
            </a:b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Coniuge 60% della pensione spettante all’avente causa  </a:t>
            </a:r>
          </a:p>
          <a:p>
            <a:r>
              <a:rPr lang="it-IT" dirty="0" smtClean="0"/>
              <a:t>Coniuge con 1 figlio 80%</a:t>
            </a:r>
          </a:p>
          <a:p>
            <a:r>
              <a:rPr lang="it-IT" dirty="0" smtClean="0"/>
              <a:t>Coniuge con 2 o più figli 100%</a:t>
            </a:r>
          </a:p>
          <a:p>
            <a:r>
              <a:rPr lang="it-IT" dirty="0" smtClean="0"/>
              <a:t>Figlio solo 70%</a:t>
            </a:r>
          </a:p>
          <a:p>
            <a:r>
              <a:rPr lang="it-IT" dirty="0" smtClean="0"/>
              <a:t>2 figli soli 80%</a:t>
            </a:r>
          </a:p>
          <a:p>
            <a:r>
              <a:rPr lang="it-IT" dirty="0" smtClean="0"/>
              <a:t>3 o più figli soli 100%</a:t>
            </a:r>
          </a:p>
          <a:p>
            <a:r>
              <a:rPr lang="it-IT" dirty="0" smtClean="0"/>
              <a:t>Genitori 15%</a:t>
            </a:r>
          </a:p>
          <a:p>
            <a:r>
              <a:rPr lang="it-IT" dirty="0" smtClean="0"/>
              <a:t>Fratelli e sorelle 15%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52085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b="1" dirty="0" smtClean="0"/>
              <a:t>Reversibilità coniuge</a:t>
            </a:r>
            <a:endParaRPr lang="it-IT" sz="40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dirty="0" smtClean="0"/>
              <a:t>Spetta anche al separato legalmente,</a:t>
            </a:r>
            <a:br>
              <a:rPr lang="it-IT" dirty="0" smtClean="0"/>
            </a:br>
            <a:r>
              <a:rPr lang="it-IT" dirty="0" smtClean="0"/>
              <a:t>al separato con addebito se titolare di assegno alimentare , al divorziato se titolare di assegno divorzile   </a:t>
            </a:r>
            <a:endParaRPr lang="it-IT" dirty="0"/>
          </a:p>
          <a:p>
            <a:r>
              <a:rPr lang="it-IT" dirty="0" smtClean="0"/>
              <a:t>Se coniuge solo</a:t>
            </a:r>
            <a:r>
              <a:rPr lang="it-IT" dirty="0"/>
              <a:t> </a:t>
            </a:r>
            <a:r>
              <a:rPr lang="it-IT" dirty="0" smtClean="0"/>
              <a:t>: Limiti </a:t>
            </a:r>
            <a:r>
              <a:rPr lang="it-IT" dirty="0"/>
              <a:t>di cumulabilità reddito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percentuali di riduzione L.335/95  </a:t>
            </a:r>
            <a:r>
              <a:rPr lang="it-IT" dirty="0" err="1" smtClean="0"/>
              <a:t>Tab</a:t>
            </a:r>
            <a:r>
              <a:rPr lang="it-IT" dirty="0" smtClean="0"/>
              <a:t>. F</a:t>
            </a:r>
          </a:p>
          <a:p>
            <a:r>
              <a:rPr lang="it-IT" dirty="0" smtClean="0"/>
              <a:t>Se età dante causa superiore a 70 anni e differenza tra coniugi superiore a 20 :  riduzione aliquota del 10% per ogni anno di matrimonio inferiore a 10 – L. 111/2011</a:t>
            </a:r>
          </a:p>
          <a:p>
            <a:endParaRPr lang="it-IT" dirty="0" smtClean="0"/>
          </a:p>
          <a:p>
            <a:r>
              <a:rPr lang="it-IT" dirty="0" smtClean="0"/>
              <a:t>In caso di nuovo matrimonio  assegno una tantum </a:t>
            </a:r>
            <a:r>
              <a:rPr lang="it-IT" smtClean="0"/>
              <a:t>pari </a:t>
            </a:r>
            <a:r>
              <a:rPr lang="it-IT" smtClean="0"/>
              <a:t> 	a </a:t>
            </a:r>
            <a:r>
              <a:rPr lang="it-IT" dirty="0" smtClean="0"/>
              <a:t>2 annualità comprensive di tredicesima                                     </a:t>
            </a:r>
          </a:p>
          <a:p>
            <a:endParaRPr lang="it-IT" dirty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743354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96</Words>
  <Application>Microsoft Office PowerPoint</Application>
  <PresentationFormat>Presentazione su schermo (4:3)</PresentationFormat>
  <Paragraphs>33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8" baseType="lpstr">
      <vt:lpstr>Arial</vt:lpstr>
      <vt:lpstr>Calibri</vt:lpstr>
      <vt:lpstr>Tema di Office</vt:lpstr>
      <vt:lpstr>Decesso in attività  di servizio</vt:lpstr>
      <vt:lpstr>Pensione ai superstiti  Pensione indiretta art. 1 c. 41 L. 335/1995</vt:lpstr>
      <vt:lpstr>Aventi diritto</vt:lpstr>
      <vt:lpstr> Aliquote di reversibilità </vt:lpstr>
      <vt:lpstr>Reversibilità coniuge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Decesso in attività di servizio</dc:title>
  <dc:creator>Administrator</dc:creator>
  <cp:lastModifiedBy>rosario russo</cp:lastModifiedBy>
  <cp:revision>27</cp:revision>
  <dcterms:created xsi:type="dcterms:W3CDTF">2017-11-16T09:24:03Z</dcterms:created>
  <dcterms:modified xsi:type="dcterms:W3CDTF">2017-12-12T22:55:15Z</dcterms:modified>
</cp:coreProperties>
</file>