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456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56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651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88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62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533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03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87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01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9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39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6B6F-1D34-4267-95E0-AEB2D105682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E892F-A160-4D62-80E6-807E724C3A2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27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Supervalutazioni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Le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tx1"/>
                </a:solidFill>
              </a:rPr>
              <a:t>maggiorazioni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tx1"/>
                </a:solidFill>
              </a:rPr>
              <a:t>del</a:t>
            </a:r>
            <a:r>
              <a:rPr lang="it-IT" dirty="0" smtClean="0"/>
              <a:t> </a:t>
            </a:r>
            <a:r>
              <a:rPr lang="it-IT" dirty="0" smtClean="0">
                <a:solidFill>
                  <a:schemeClr val="tx1"/>
                </a:solidFill>
              </a:rPr>
              <a:t>servizio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217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Zone di confine</a:t>
            </a:r>
            <a:br>
              <a:rPr lang="it-IT" b="1" dirty="0" smtClean="0"/>
            </a:br>
            <a:r>
              <a:rPr lang="it-IT" b="1" dirty="0" smtClean="0"/>
              <a:t>Maggiorazione di 1/3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 smtClean="0"/>
          </a:p>
          <a:p>
            <a:r>
              <a:rPr lang="it-IT" dirty="0"/>
              <a:t>servizi prestati da Insegnanti scuola elementare  e </a:t>
            </a:r>
            <a:r>
              <a:rPr lang="it-IT" dirty="0" smtClean="0"/>
              <a:t>materne a Tarvisio </a:t>
            </a:r>
            <a:r>
              <a:rPr lang="it-IT" dirty="0"/>
              <a:t>– </a:t>
            </a:r>
            <a:r>
              <a:rPr lang="it-IT" dirty="0" smtClean="0"/>
              <a:t>Malborghetto e nelle scuole </a:t>
            </a:r>
            <a:r>
              <a:rPr lang="it-IT" dirty="0"/>
              <a:t>della provincia di Gorizia e Trieste</a:t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Art. 24 DPR 1092/73 </a:t>
            </a:r>
            <a:r>
              <a:rPr lang="it-IT" sz="3000" dirty="0" smtClean="0"/>
              <a:t>comma 3</a:t>
            </a:r>
            <a:br>
              <a:rPr lang="it-IT" sz="3000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abrogato dall’ 1/1/1998  art. 59 c.1 </a:t>
            </a:r>
            <a:r>
              <a:rPr lang="it-IT" dirty="0" err="1" smtClean="0"/>
              <a:t>lett</a:t>
            </a:r>
            <a:r>
              <a:rPr lang="it-IT" dirty="0" smtClean="0"/>
              <a:t>. b)   L.449/97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98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/>
              <a:t>Scuole speciali o con particolari finalità</a:t>
            </a:r>
            <a:br>
              <a:rPr lang="it-IT" sz="3200" b="1" dirty="0" smtClean="0"/>
            </a:br>
            <a:r>
              <a:rPr lang="it-IT" sz="3200" b="1" dirty="0" smtClean="0"/>
              <a:t>Maggiorazione di 1/3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Art. 63 della L. 312   del 11/07/1980</a:t>
            </a:r>
            <a:br>
              <a:rPr lang="it-IT" dirty="0" smtClean="0"/>
            </a:br>
            <a:r>
              <a:rPr lang="it-IT" b="1" dirty="0" smtClean="0"/>
              <a:t>Servizio</a:t>
            </a:r>
            <a:r>
              <a:rPr lang="it-IT" dirty="0" smtClean="0"/>
              <a:t> </a:t>
            </a:r>
            <a:r>
              <a:rPr lang="it-IT" b="1" dirty="0" smtClean="0"/>
              <a:t>effettivamente</a:t>
            </a:r>
            <a:r>
              <a:rPr lang="it-IT" dirty="0" smtClean="0"/>
              <a:t> </a:t>
            </a:r>
            <a:r>
              <a:rPr lang="it-IT" b="1" dirty="0" smtClean="0"/>
              <a:t>prestato</a:t>
            </a:r>
            <a:r>
              <a:rPr lang="it-IT" dirty="0" smtClean="0"/>
              <a:t> da personale direttivo, docente ed assistente educatore nelle istituzioni statali aventi particolari finalità o nelle sezioni di scuola speciale.</a:t>
            </a:r>
            <a:br>
              <a:rPr lang="it-IT" dirty="0" smtClean="0"/>
            </a:br>
            <a:r>
              <a:rPr lang="it-IT" b="1" dirty="0" smtClean="0"/>
              <a:t>Servizio di ruolo effettivamente</a:t>
            </a:r>
            <a:r>
              <a:rPr lang="it-IT" dirty="0" smtClean="0"/>
              <a:t> p</a:t>
            </a:r>
            <a:r>
              <a:rPr lang="it-IT" b="1" dirty="0" smtClean="0"/>
              <a:t>restato</a:t>
            </a:r>
            <a:r>
              <a:rPr lang="it-IT" dirty="0" smtClean="0"/>
              <a:t> dal personale docente nelle scuole carcerarie.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La maggiorazione è prevista  per periodi di servizio fino al</a:t>
            </a:r>
            <a:r>
              <a:rPr lang="it-IT" dirty="0"/>
              <a:t> </a:t>
            </a:r>
            <a:r>
              <a:rPr lang="it-IT" dirty="0" smtClean="0"/>
              <a:t>12 luglio 1980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839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Istituzioni educative e culturali italiane all’estero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32500" lnSpcReduction="20000"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r>
              <a:rPr lang="it-IT" sz="9600" dirty="0" smtClean="0"/>
              <a:t>servizi di </a:t>
            </a:r>
            <a:r>
              <a:rPr lang="it-IT" sz="9600" b="1" dirty="0" smtClean="0"/>
              <a:t>ruolo </a:t>
            </a:r>
            <a:r>
              <a:rPr lang="it-IT" sz="9600" dirty="0" smtClean="0"/>
              <a:t>prestati nelle istituzioni culturali ed educative italiane all’estero - aumentati della metà per i primi 2 anni e di 1/3 per i </a:t>
            </a:r>
            <a:r>
              <a:rPr lang="it-IT" sz="9600" dirty="0"/>
              <a:t>successivi </a:t>
            </a:r>
            <a:r>
              <a:rPr lang="it-IT" sz="9600" dirty="0" smtClean="0"/>
              <a:t>– </a:t>
            </a:r>
          </a:p>
          <a:p>
            <a:endParaRPr lang="it-IT" sz="9600" dirty="0"/>
          </a:p>
          <a:p>
            <a:pPr marL="0" indent="0">
              <a:buNone/>
            </a:pPr>
            <a:r>
              <a:rPr lang="it-IT" sz="9600" dirty="0" smtClean="0"/>
              <a:t>Art</a:t>
            </a:r>
            <a:r>
              <a:rPr lang="it-IT" sz="9600" dirty="0"/>
              <a:t>. 24 </a:t>
            </a:r>
            <a:r>
              <a:rPr lang="it-IT" sz="9600" b="1" dirty="0"/>
              <a:t>primo comma </a:t>
            </a:r>
            <a:r>
              <a:rPr lang="it-IT" sz="9600" dirty="0"/>
              <a:t>DPR 1092/73 come ripreso dall’art. 673 del T.U. 297/94 </a:t>
            </a:r>
          </a:p>
          <a:p>
            <a:pPr marL="0" indent="0">
              <a:buNone/>
            </a:pPr>
            <a:r>
              <a:rPr lang="it-IT" sz="9600" dirty="0" smtClean="0"/>
              <a:t/>
            </a:r>
            <a:br>
              <a:rPr lang="it-IT" sz="9600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906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 smtClean="0"/>
              <a:t>Zone disagiate e </a:t>
            </a:r>
            <a:br>
              <a:rPr lang="it-IT" sz="2800" b="1" dirty="0" smtClean="0"/>
            </a:br>
            <a:r>
              <a:rPr lang="it-IT" sz="2800" b="1" dirty="0" smtClean="0"/>
              <a:t>particolarmente disagiate</a:t>
            </a:r>
            <a:br>
              <a:rPr lang="it-IT" sz="2800" b="1" dirty="0" smtClean="0"/>
            </a:br>
            <a:r>
              <a:rPr lang="it-IT" sz="2800" b="1" dirty="0" smtClean="0"/>
              <a:t> L. 49 del 26/02/1987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per servizio </a:t>
            </a:r>
            <a:r>
              <a:rPr lang="it-IT" dirty="0" smtClean="0"/>
              <a:t>di ruolo prestato dal personale docente </a:t>
            </a:r>
            <a:r>
              <a:rPr lang="it-IT" dirty="0"/>
              <a:t>in </a:t>
            </a:r>
          </a:p>
          <a:p>
            <a:pPr marL="0" indent="0">
              <a:buNone/>
            </a:pPr>
            <a:r>
              <a:rPr lang="it-IT" dirty="0"/>
              <a:t>	-  </a:t>
            </a:r>
            <a:r>
              <a:rPr lang="it-IT" b="1" dirty="0"/>
              <a:t>zone disagiate </a:t>
            </a:r>
            <a:r>
              <a:rPr lang="it-IT" dirty="0"/>
              <a:t>(6/12)</a:t>
            </a:r>
            <a:br>
              <a:rPr lang="it-IT" dirty="0"/>
            </a:br>
            <a:r>
              <a:rPr lang="it-IT" dirty="0"/>
              <a:t>	 - </a:t>
            </a:r>
            <a:r>
              <a:rPr lang="it-IT" b="1" dirty="0"/>
              <a:t>zone particolarmente disagiate </a:t>
            </a:r>
            <a:r>
              <a:rPr lang="it-IT" dirty="0"/>
              <a:t>(9/12)</a:t>
            </a:r>
            <a:br>
              <a:rPr lang="it-IT" dirty="0"/>
            </a:br>
            <a:r>
              <a:rPr lang="it-IT" dirty="0" smtClean="0"/>
              <a:t> 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- </a:t>
            </a:r>
            <a:r>
              <a:rPr lang="it-IT" dirty="0"/>
              <a:t>d’ufficio per servizi  fino al 30/06/2015</a:t>
            </a:r>
            <a:br>
              <a:rPr lang="it-IT" dirty="0"/>
            </a:br>
            <a:r>
              <a:rPr lang="it-IT" dirty="0"/>
              <a:t>- a domanda per servizi dall’1/07/2015-</a:t>
            </a:r>
            <a:br>
              <a:rPr lang="it-IT" dirty="0"/>
            </a:br>
            <a:r>
              <a:rPr lang="it-IT" dirty="0"/>
              <a:t>  </a:t>
            </a:r>
            <a:r>
              <a:rPr lang="it-IT" dirty="0" smtClean="0"/>
              <a:t> </a:t>
            </a:r>
            <a:r>
              <a:rPr lang="it-IT" dirty="0"/>
              <a:t>art. 1 </a:t>
            </a:r>
            <a:r>
              <a:rPr lang="it-IT" dirty="0" err="1"/>
              <a:t>lett</a:t>
            </a:r>
            <a:r>
              <a:rPr lang="it-IT" dirty="0"/>
              <a:t>. c)  L. </a:t>
            </a:r>
            <a:r>
              <a:rPr lang="it-IT" dirty="0" smtClean="0"/>
              <a:t>190/2015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74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Maggiorazioni L. 388 del 23/12/2000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it-IT" dirty="0" smtClean="0"/>
              <a:t>Maggiorazione di 1/6 per ogni anno di servizio effettivamente prestato da personale  sordomuto e invalido con invalidità civile superiore al 74%;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 decorre dalla data  di presentazione della domanda alla commissione sanitaria competente all’accertamento dell’invalidità civile;</a:t>
            </a:r>
          </a:p>
          <a:p>
            <a:pPr algn="just"/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Per il trattamento pensionistico la maggiorazione spetta a domanda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95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Limitazioni</a:t>
            </a:r>
            <a:br>
              <a:rPr lang="it-IT" b="1" dirty="0" smtClean="0"/>
            </a:br>
            <a:r>
              <a:rPr lang="it-IT" b="1" dirty="0" smtClean="0"/>
              <a:t>L. 449/97 – Art. 59 comma1 lettera a)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i="1" dirty="0" smtClean="0"/>
              <a:t>“ gli aumenti di periodi di servizio computabili ai fini pensionistici comunque previsti dalle vigenti disposizioni in relazione allo svolgimento di particolari </a:t>
            </a:r>
            <a:r>
              <a:rPr lang="it-IT" i="1" dirty="0" err="1" smtClean="0"/>
              <a:t>attivita’</a:t>
            </a:r>
            <a:r>
              <a:rPr lang="it-IT" i="1" dirty="0" smtClean="0"/>
              <a:t> professionali </a:t>
            </a:r>
            <a:r>
              <a:rPr lang="it-IT" b="1" i="1" dirty="0" smtClean="0"/>
              <a:t>non possono eccedere complessivamente i 5 anni</a:t>
            </a:r>
            <a:r>
              <a:rPr lang="it-IT" i="1" dirty="0" smtClean="0"/>
              <a:t>: gli aumenti dei periodi di servizio anche se eccedenti i cinque anni maturati alla data di entrata in vigore della presente legge, sono riconosciuti validi ai fini pensionistici e se eccedenti i cinque anni non </a:t>
            </a:r>
            <a:r>
              <a:rPr lang="it-IT" i="1" smtClean="0"/>
              <a:t>sono </a:t>
            </a:r>
            <a:r>
              <a:rPr lang="it-IT" i="1" smtClean="0"/>
              <a:t>ulteriormente aumentabili</a:t>
            </a:r>
            <a:r>
              <a:rPr lang="it-IT" i="1" dirty="0" smtClean="0"/>
              <a:t>”</a:t>
            </a:r>
            <a:br>
              <a:rPr lang="it-IT" i="1" dirty="0" smtClean="0"/>
            </a:br>
            <a:endParaRPr lang="it-IT" i="1" dirty="0" smtClean="0"/>
          </a:p>
          <a:p>
            <a:pPr marL="0" indent="0">
              <a:buNone/>
            </a:pPr>
            <a:r>
              <a:rPr lang="it-IT" dirty="0" smtClean="0"/>
              <a:t>    Si valutano fino al 31/12/1997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04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232</Words>
  <Application>Microsoft Office PowerPoint</Application>
  <PresentationFormat>Presentazione su schermo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Supervalutazioni</vt:lpstr>
      <vt:lpstr>Zone di confine Maggiorazione di 1/3</vt:lpstr>
      <vt:lpstr>Scuole speciali o con particolari finalità Maggiorazione di 1/3</vt:lpstr>
      <vt:lpstr>Istituzioni educative e culturali italiane all’estero</vt:lpstr>
      <vt:lpstr>Zone disagiate e  particolarmente disagiate  L. 49 del 26/02/1987</vt:lpstr>
      <vt:lpstr>Maggiorazioni L. 388 del 23/12/2000</vt:lpstr>
      <vt:lpstr>Limitazioni L. 449/97 – Art. 59 comma1 lettera 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Supervalutazioni</dc:title>
  <dc:creator>Administrator</dc:creator>
  <cp:lastModifiedBy>Operatore</cp:lastModifiedBy>
  <cp:revision>39</cp:revision>
  <cp:lastPrinted>2017-11-15T15:30:24Z</cp:lastPrinted>
  <dcterms:created xsi:type="dcterms:W3CDTF">2017-11-09T09:08:53Z</dcterms:created>
  <dcterms:modified xsi:type="dcterms:W3CDTF">2017-12-13T10:56:49Z</dcterms:modified>
</cp:coreProperties>
</file>