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5" r:id="rId2"/>
    <p:sldId id="266" r:id="rId3"/>
    <p:sldId id="257" r:id="rId4"/>
    <p:sldId id="258" r:id="rId5"/>
    <p:sldId id="269" r:id="rId6"/>
    <p:sldId id="259" r:id="rId7"/>
    <p:sldId id="264" r:id="rId8"/>
    <p:sldId id="270" r:id="rId9"/>
    <p:sldId id="271" r:id="rId10"/>
    <p:sldId id="272" r:id="rId11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485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7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36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50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417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51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089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887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88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60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50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8C89C-8B3E-491B-9F8F-3ADEC31EA871}" type="datetimeFigureOut">
              <a:rPr lang="it-IT" smtClean="0"/>
              <a:pPr/>
              <a:t>13/12/2017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15CC1-F97D-41D6-9986-44AD35F8C75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82419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 cura dell’Ufficio Scolastico Regionale</a:t>
            </a:r>
            <a:br>
              <a:rPr lang="it-IT" dirty="0" smtClean="0"/>
            </a:br>
            <a:r>
              <a:rPr lang="it-IT" dirty="0" smtClean="0"/>
              <a:t>per il Friuli Venezia Giulia</a:t>
            </a:r>
            <a:endParaRPr lang="it-IT" dirty="0"/>
          </a:p>
        </p:txBody>
      </p:sp>
      <p:pic>
        <p:nvPicPr>
          <p:cNvPr id="6" name="Immagine 5" descr="Pensione bik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45769"/>
            <a:ext cx="5868144" cy="396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b="1" dirty="0" smtClean="0"/>
              <a:t>Dimissioni </a:t>
            </a:r>
            <a:r>
              <a:rPr lang="it-IT" sz="3100" b="1" dirty="0"/>
              <a:t>a domanda tramite funzione polis </a:t>
            </a:r>
            <a:br>
              <a:rPr lang="it-IT" sz="3100" b="1" dirty="0"/>
            </a:br>
            <a:r>
              <a:rPr lang="it-IT" sz="3100" b="1" dirty="0"/>
              <a:t>DPR 351/97-Art. 59 c. 9 L. 449/97</a:t>
            </a:r>
            <a:r>
              <a:rPr lang="it-IT" b="1" dirty="0"/>
              <a:t/>
            </a:r>
            <a:br>
              <a:rPr lang="it-IT" b="1" dirty="0"/>
            </a:b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DIMISSIONI  </a:t>
            </a:r>
            <a:r>
              <a:rPr lang="it-IT" dirty="0"/>
              <a:t>a prescindere dalla maturazione del requisito pensionistico</a:t>
            </a:r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  Codice  CS11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605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CESSAZIONI DAL SERVIZIO</a:t>
            </a:r>
            <a:br>
              <a:rPr lang="it-IT" b="1" dirty="0" smtClean="0"/>
            </a:br>
            <a:r>
              <a:rPr lang="it-IT" b="1" dirty="0" smtClean="0"/>
              <a:t>Decorrenza 1° Settembre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DPR </a:t>
            </a:r>
            <a:r>
              <a:rPr lang="it-IT" dirty="0"/>
              <a:t>28/04/1998 </a:t>
            </a:r>
            <a:r>
              <a:rPr lang="it-IT" dirty="0" smtClean="0"/>
              <a:t>n. 351</a:t>
            </a:r>
          </a:p>
          <a:p>
            <a:pPr marL="0" indent="0" algn="ctr">
              <a:buNone/>
            </a:pPr>
            <a:r>
              <a:rPr lang="it-IT" dirty="0" smtClean="0"/>
              <a:t>DPR </a:t>
            </a:r>
            <a:r>
              <a:rPr lang="it-IT" dirty="0"/>
              <a:t>11/01/2001 </a:t>
            </a:r>
            <a:r>
              <a:rPr lang="it-IT" dirty="0" smtClean="0"/>
              <a:t>n. 101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10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b="1" dirty="0"/>
              <a:t>C</a:t>
            </a:r>
            <a:r>
              <a:rPr lang="it-IT" sz="3600" b="1" dirty="0" smtClean="0"/>
              <a:t>ollocamento a riposo d’ufficio</a:t>
            </a: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2800" b="1" dirty="0"/>
              <a:t>RAGGIUNTI LIMITI </a:t>
            </a:r>
            <a:r>
              <a:rPr lang="it-IT" sz="2800" b="1" dirty="0" smtClean="0"/>
              <a:t>D’ETA’</a:t>
            </a:r>
            <a:r>
              <a:rPr lang="it-IT" sz="3200" dirty="0" smtClean="0"/>
              <a:t/>
            </a:r>
            <a:br>
              <a:rPr lang="it-IT" sz="3200" dirty="0" smtClean="0"/>
            </a:b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457200" lvl="1" indent="0" algn="ctr">
              <a:buNone/>
            </a:pPr>
            <a:endParaRPr lang="it-IT" sz="7600" b="1" dirty="0" smtClean="0"/>
          </a:p>
          <a:p>
            <a:pPr lvl="0"/>
            <a:r>
              <a:rPr lang="it-IT" sz="8000" dirty="0" smtClean="0"/>
              <a:t>66 </a:t>
            </a:r>
            <a:r>
              <a:rPr lang="it-IT" sz="8000" dirty="0"/>
              <a:t>anni e mesi 7 di età </a:t>
            </a:r>
            <a:r>
              <a:rPr lang="it-IT" sz="8000" dirty="0" smtClean="0"/>
              <a:t> </a:t>
            </a:r>
            <a:r>
              <a:rPr lang="it-IT" sz="8000" dirty="0"/>
              <a:t>e </a:t>
            </a:r>
            <a:r>
              <a:rPr lang="it-IT" sz="8000" dirty="0" smtClean="0"/>
              <a:t>maturazione </a:t>
            </a:r>
            <a:r>
              <a:rPr lang="it-IT" sz="8000" dirty="0"/>
              <a:t>entro la stessa </a:t>
            </a:r>
            <a:r>
              <a:rPr lang="it-IT" sz="8000" dirty="0" smtClean="0"/>
              <a:t>data di  </a:t>
            </a:r>
            <a:r>
              <a:rPr lang="it-IT" sz="8000" dirty="0"/>
              <a:t>almeno anni 20 di anzianità </a:t>
            </a:r>
            <a:r>
              <a:rPr lang="it-IT" sz="8000" dirty="0" smtClean="0"/>
              <a:t>contributiva (previa consultazione degli enti previdenziali </a:t>
            </a:r>
            <a:r>
              <a:rPr lang="it-IT" sz="8000" dirty="0"/>
              <a:t>di riferimento</a:t>
            </a:r>
            <a:r>
              <a:rPr lang="it-IT" sz="8000" dirty="0" smtClean="0"/>
              <a:t>)</a:t>
            </a:r>
            <a:br>
              <a:rPr lang="it-IT" sz="8000" dirty="0" smtClean="0"/>
            </a:br>
            <a:endParaRPr lang="it-IT" sz="8000" dirty="0" smtClean="0"/>
          </a:p>
          <a:p>
            <a:pPr lvl="0"/>
            <a:r>
              <a:rPr lang="it-IT" sz="8000" dirty="0" smtClean="0"/>
              <a:t> </a:t>
            </a:r>
            <a:r>
              <a:rPr lang="it-IT" sz="8000" dirty="0"/>
              <a:t>65 anni di età e </a:t>
            </a:r>
            <a:r>
              <a:rPr lang="it-IT" sz="8000" dirty="0" smtClean="0"/>
              <a:t>maturazione </a:t>
            </a:r>
            <a:r>
              <a:rPr lang="it-IT" sz="8000" dirty="0"/>
              <a:t>entro la stessa data un’anzianità contributiva </a:t>
            </a:r>
            <a:r>
              <a:rPr lang="it-IT" sz="8000" dirty="0" smtClean="0"/>
              <a:t>(comprensiva dei periodi riscattati)</a:t>
            </a:r>
          </a:p>
          <a:p>
            <a:pPr lvl="1" algn="just"/>
            <a:r>
              <a:rPr lang="it-IT" sz="8000" dirty="0"/>
              <a:t>41 anni e mesi 10 donne</a:t>
            </a:r>
          </a:p>
          <a:p>
            <a:pPr lvl="1" algn="just"/>
            <a:r>
              <a:rPr lang="it-IT" sz="8000" dirty="0"/>
              <a:t>42 anni e 10   uomini</a:t>
            </a:r>
          </a:p>
          <a:p>
            <a:pPr marL="0" lvl="0" indent="0">
              <a:buNone/>
            </a:pPr>
            <a:r>
              <a:rPr lang="it-IT" sz="8000" dirty="0"/>
              <a:t>        Interpretazione autentica art. 24 c. 4 D.L. 201/2011 convertito in</a:t>
            </a:r>
            <a:br>
              <a:rPr lang="it-IT" sz="8000" dirty="0"/>
            </a:br>
            <a:r>
              <a:rPr lang="it-IT" sz="8000" dirty="0"/>
              <a:t>        L.214/2011 (DL 101/2013 convertito con modifiche in L.125/2013</a:t>
            </a:r>
            <a:r>
              <a:rPr lang="it-IT" sz="8000" dirty="0" smtClean="0"/>
              <a:t>)</a:t>
            </a:r>
            <a:endParaRPr lang="it-IT" sz="8000" dirty="0"/>
          </a:p>
          <a:p>
            <a:pPr lvl="0"/>
            <a:endParaRPr lang="it-IT" sz="8000" dirty="0" smtClean="0"/>
          </a:p>
          <a:p>
            <a:pPr lvl="0"/>
            <a:r>
              <a:rPr lang="it-IT" sz="8000" dirty="0" smtClean="0"/>
              <a:t>65 anni e maturazione di 40 anni di anzianità contributiva al 31/12/2011</a:t>
            </a:r>
          </a:p>
          <a:p>
            <a:pPr marL="0" lvl="0" indent="0">
              <a:buNone/>
            </a:pPr>
            <a:r>
              <a:rPr lang="it-IT" sz="8000" dirty="0" smtClean="0"/>
              <a:t>      </a:t>
            </a:r>
          </a:p>
          <a:p>
            <a:pPr marL="0" lvl="0" indent="0">
              <a:buNone/>
            </a:pPr>
            <a:r>
              <a:rPr lang="it-IT" sz="8000" dirty="0"/>
              <a:t> </a:t>
            </a:r>
            <a:r>
              <a:rPr lang="it-IT" sz="8000" dirty="0" smtClean="0"/>
              <a:t>     </a:t>
            </a:r>
            <a:r>
              <a:rPr lang="it-IT" sz="9600" dirty="0" smtClean="0"/>
              <a:t>Codice CS01</a:t>
            </a:r>
          </a:p>
          <a:p>
            <a:pPr marL="0" lvl="0" indent="0">
              <a:buNone/>
            </a:pPr>
            <a:endParaRPr lang="it-IT" sz="6200" dirty="0"/>
          </a:p>
          <a:p>
            <a:pPr marL="0" lvl="0" indent="0">
              <a:buNone/>
            </a:pPr>
            <a:r>
              <a:rPr lang="it-IT" sz="3600" dirty="0" smtClean="0"/>
              <a:t>           </a:t>
            </a:r>
          </a:p>
          <a:p>
            <a:pPr marL="0" lvl="0" indent="0">
              <a:buNone/>
            </a:pPr>
            <a:endParaRPr lang="it-IT" dirty="0" smtClean="0"/>
          </a:p>
          <a:p>
            <a:pPr lvl="0" algn="just"/>
            <a:endParaRPr lang="it-IT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465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C</a:t>
            </a:r>
            <a:r>
              <a:rPr lang="it-IT" b="1" dirty="0" smtClean="0"/>
              <a:t>ollocamento a riposo d’ufficio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it-IT" b="1" dirty="0" smtClean="0"/>
              <a:t>RAGGIUNTA ANZIANITÀ DI SERVIZIO AL 31/08/218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art.72 comma 11 DL 112 del 25/6/2008</a:t>
            </a:r>
          </a:p>
          <a:p>
            <a:pPr algn="ctr"/>
            <a:endParaRPr lang="it-IT" sz="2000" dirty="0"/>
          </a:p>
          <a:p>
            <a:pPr marL="0" indent="0">
              <a:buNone/>
            </a:pPr>
            <a:r>
              <a:rPr lang="it-IT" dirty="0" smtClean="0"/>
              <a:t>Esclusivamente in presenza di </a:t>
            </a:r>
            <a:r>
              <a:rPr lang="it-IT" b="1" dirty="0" smtClean="0"/>
              <a:t>situazioni di esubero </a:t>
            </a:r>
            <a:r>
              <a:rPr lang="it-IT" dirty="0" smtClean="0"/>
              <a:t>del posto classe di concorso profilo di appartenenza</a:t>
            </a:r>
            <a:br>
              <a:rPr lang="it-IT" dirty="0" smtClean="0"/>
            </a:br>
            <a:r>
              <a:rPr lang="it-IT" dirty="0" smtClean="0"/>
              <a:t>aa. 41 e mm. 10 per le donne</a:t>
            </a:r>
            <a:br>
              <a:rPr lang="it-IT" dirty="0" smtClean="0"/>
            </a:br>
            <a:r>
              <a:rPr lang="it-IT" dirty="0" smtClean="0"/>
              <a:t>aa. 42 e mm. 10 per gli uomini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Codice SIDI CS10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459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M</a:t>
            </a:r>
            <a:r>
              <a:rPr lang="it-IT" b="1" dirty="0" smtClean="0"/>
              <a:t>antenimento in servizio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 A domanda per coloro che compiono</a:t>
            </a:r>
            <a:br>
              <a:rPr lang="it-IT" dirty="0"/>
            </a:br>
            <a:r>
              <a:rPr lang="it-IT" dirty="0"/>
              <a:t>66 anni e 7 mesi entro il 31/8/2018  e </a:t>
            </a:r>
            <a:br>
              <a:rPr lang="it-IT" dirty="0"/>
            </a:br>
            <a:r>
              <a:rPr lang="it-IT" dirty="0"/>
              <a:t>non raggiungono  il minimo pensionistico</a:t>
            </a:r>
            <a:br>
              <a:rPr lang="it-IT" dirty="0"/>
            </a:br>
            <a:r>
              <a:rPr lang="it-IT" dirty="0" err="1"/>
              <a:t>Dlgs</a:t>
            </a:r>
            <a:r>
              <a:rPr lang="it-IT" dirty="0"/>
              <a:t> 297/94 art.509 comma </a:t>
            </a:r>
            <a:r>
              <a:rPr lang="it-IT" dirty="0" smtClean="0"/>
              <a:t>3</a:t>
            </a:r>
            <a:endParaRPr lang="it-IT" dirty="0"/>
          </a:p>
          <a:p>
            <a:r>
              <a:rPr lang="it-IT" dirty="0"/>
              <a:t>A domanda per coloro che sono impegnati in progetti </a:t>
            </a:r>
            <a:r>
              <a:rPr lang="it-IT" dirty="0" smtClean="0"/>
              <a:t>internazionali  massimo  due anni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L. 208 del 28 dicembre 2015 art.1 c. 257</a:t>
            </a:r>
          </a:p>
          <a:p>
            <a:pPr marL="0" indent="0">
              <a:buNone/>
            </a:pPr>
            <a:r>
              <a:rPr lang="it-IT" dirty="0"/>
              <a:t>  </a:t>
            </a:r>
          </a:p>
          <a:p>
            <a:pPr marL="0" indent="0">
              <a:buNone/>
            </a:pPr>
            <a:r>
              <a:rPr lang="it-IT" dirty="0"/>
              <a:t>    </a:t>
            </a:r>
            <a:r>
              <a:rPr lang="it-IT" sz="2800" dirty="0"/>
              <a:t>Codice CS12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265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/>
              <a:t/>
            </a:r>
            <a:br>
              <a:rPr lang="it-IT" sz="3600" b="1" dirty="0"/>
            </a:br>
            <a:r>
              <a:rPr lang="it-IT" sz="3200" b="1" dirty="0" smtClean="0"/>
              <a:t>Dimissioni a domanda tramite funzione polis</a:t>
            </a:r>
            <a:br>
              <a:rPr lang="it-IT" sz="3200" b="1" dirty="0" smtClean="0"/>
            </a:br>
            <a:r>
              <a:rPr lang="it-IT" sz="2800" b="1" dirty="0" smtClean="0"/>
              <a:t>DPR 351/97-Art. 59 c. 9 L. 449/97</a:t>
            </a:r>
            <a:br>
              <a:rPr lang="it-IT" sz="2800" b="1" dirty="0" smtClean="0"/>
            </a:b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IT" b="1" dirty="0" smtClean="0"/>
          </a:p>
          <a:p>
            <a:pPr marL="0" indent="0" algn="ctr">
              <a:buNone/>
            </a:pPr>
            <a:r>
              <a:rPr lang="it-IT" sz="2800" b="1" dirty="0" smtClean="0"/>
              <a:t>DIMISSIONI PER RAGGIUNTI LIMITI D’ETÀ </a:t>
            </a:r>
          </a:p>
          <a:p>
            <a:pPr marL="0" indent="0" algn="ctr">
              <a:buNone/>
            </a:pPr>
            <a:r>
              <a:rPr lang="it-IT" dirty="0" smtClean="0"/>
              <a:t>entro </a:t>
            </a:r>
            <a:r>
              <a:rPr lang="it-IT" dirty="0"/>
              <a:t>il 31 dicembre successivo alla data della </a:t>
            </a:r>
            <a:r>
              <a:rPr lang="it-IT" dirty="0" smtClean="0"/>
              <a:t>domanda </a:t>
            </a:r>
          </a:p>
          <a:p>
            <a:pPr marL="0" indent="0" algn="ctr">
              <a:buNone/>
            </a:pPr>
            <a:r>
              <a:rPr lang="it-IT" dirty="0" smtClean="0"/>
              <a:t>Requisiti </a:t>
            </a:r>
            <a:r>
              <a:rPr lang="it-IT" b="1" dirty="0"/>
              <a:t>pensione di vecchiaia</a:t>
            </a:r>
            <a:r>
              <a:rPr lang="it-IT" dirty="0"/>
              <a:t>: anni 67 e mesi 7 unitamente ad anni 20 di </a:t>
            </a:r>
            <a:r>
              <a:rPr lang="it-IT" dirty="0" smtClean="0"/>
              <a:t>contributi </a:t>
            </a:r>
          </a:p>
          <a:p>
            <a:pPr marL="0" indent="0" algn="ctr">
              <a:buNone/>
            </a:pPr>
            <a:r>
              <a:rPr lang="it-IT" dirty="0" smtClean="0"/>
              <a:t>(legge Fornero)</a:t>
            </a:r>
          </a:p>
          <a:p>
            <a:pPr marL="0" indent="0">
              <a:buNone/>
            </a:pPr>
            <a:r>
              <a:rPr lang="it-IT" dirty="0" smtClean="0"/>
              <a:t>Codice SIDI CS01</a:t>
            </a:r>
          </a:p>
          <a:p>
            <a:pPr marL="0" indent="0" algn="ctr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527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85800"/>
            <a:ext cx="8229600" cy="1143000"/>
          </a:xfrm>
        </p:spPr>
        <p:txBody>
          <a:bodyPr>
            <a:noAutofit/>
          </a:bodyPr>
          <a:lstStyle/>
          <a:p>
            <a:r>
              <a:rPr lang="it-IT" sz="2800" b="1" dirty="0"/>
              <a:t>D</a:t>
            </a:r>
            <a:r>
              <a:rPr lang="it-IT" sz="2800" b="1" dirty="0" smtClean="0"/>
              <a:t>imissioni a domanda tramite funzione polis on-line</a:t>
            </a:r>
            <a:br>
              <a:rPr lang="it-IT" sz="2800" b="1" dirty="0" smtClean="0"/>
            </a:br>
            <a:r>
              <a:rPr lang="it-IT" sz="2800" b="1" dirty="0" smtClean="0"/>
              <a:t>DPR 351/97-Art. 59 c. 9 L. 449/97</a:t>
            </a:r>
            <a:br>
              <a:rPr lang="it-IT" sz="2800" b="1" dirty="0" smtClean="0"/>
            </a:b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2400" b="1" dirty="0" smtClean="0"/>
              <a:t>DIMISSIONI</a:t>
            </a:r>
          </a:p>
          <a:p>
            <a:pPr marL="0" indent="0" algn="ctr">
              <a:buNone/>
            </a:pPr>
            <a:r>
              <a:rPr lang="it-IT" sz="2400" b="1" dirty="0" smtClean="0"/>
              <a:t>  PER RAGGIUNTO REQUISITO CONTRIBUTIVO</a:t>
            </a:r>
            <a:r>
              <a:rPr lang="it-IT" sz="2400" dirty="0" smtClean="0"/>
              <a:t> </a:t>
            </a:r>
          </a:p>
          <a:p>
            <a:pPr marL="0" indent="0" algn="ctr">
              <a:buNone/>
            </a:pPr>
            <a:r>
              <a:rPr lang="it-IT" sz="2400" dirty="0" smtClean="0"/>
              <a:t>      entro il 31/12/2018</a:t>
            </a:r>
          </a:p>
          <a:p>
            <a:pPr marL="0" indent="0" algn="ctr">
              <a:buNone/>
            </a:pPr>
            <a:r>
              <a:rPr lang="it-IT" sz="2800" dirty="0" smtClean="0"/>
              <a:t>Requisiti per la </a:t>
            </a:r>
            <a:r>
              <a:rPr lang="it-IT" sz="2800" b="1" dirty="0" smtClean="0"/>
              <a:t>pensione anticipata </a:t>
            </a:r>
            <a:r>
              <a:rPr lang="it-IT" sz="2800" dirty="0" smtClean="0"/>
              <a:t>2018:</a:t>
            </a:r>
          </a:p>
          <a:p>
            <a:pPr marL="0" indent="0" algn="ctr">
              <a:buNone/>
            </a:pPr>
            <a:r>
              <a:rPr lang="it-IT" sz="2800" dirty="0" smtClean="0"/>
              <a:t>        anzianità contributiva di anni </a:t>
            </a:r>
          </a:p>
          <a:p>
            <a:pPr marL="0" indent="0" algn="ctr">
              <a:buNone/>
            </a:pPr>
            <a:r>
              <a:rPr lang="it-IT" sz="2800" dirty="0" smtClean="0"/>
              <a:t>	          41 anni e mesi 10 donne 		</a:t>
            </a:r>
          </a:p>
          <a:p>
            <a:pPr marL="0" indent="0" algn="ctr">
              <a:buNone/>
            </a:pPr>
            <a:r>
              <a:rPr lang="it-IT" sz="2800" dirty="0" smtClean="0"/>
              <a:t>       42 anni e mesi 10 uomini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I requisiti sono stabiliti considerate le speranze di vita </a:t>
            </a:r>
            <a:br>
              <a:rPr lang="it-IT" sz="2400" dirty="0" smtClean="0"/>
            </a:br>
            <a:r>
              <a:rPr lang="it-IT" sz="2400" dirty="0" smtClean="0"/>
              <a:t>(DL 78/2009 convertito il L. 102/2009-Decreto MEF 16/12/2014)</a:t>
            </a:r>
          </a:p>
          <a:p>
            <a:pPr marL="0" indent="0">
              <a:buNone/>
            </a:pPr>
            <a:r>
              <a:rPr lang="it-IT" sz="2400" dirty="0" smtClean="0"/>
              <a:t>  Codice CS10 </a:t>
            </a:r>
            <a:br>
              <a:rPr lang="it-IT" sz="2400" dirty="0" smtClean="0"/>
            </a:b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210753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/>
              <a:t>Dimissioni a domanda tramite funzione polis</a:t>
            </a:r>
            <a:br>
              <a:rPr lang="it-IT" sz="3200" b="1" dirty="0"/>
            </a:br>
            <a:r>
              <a:rPr lang="it-IT" sz="3200" b="1" dirty="0"/>
              <a:t>DPR 351/97-ART. 59 C. 9 L. 449/97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			“</a:t>
            </a:r>
            <a:r>
              <a:rPr lang="it-IT" b="1" dirty="0"/>
              <a:t>OPZIONE DONNA</a:t>
            </a:r>
            <a:r>
              <a:rPr lang="it-IT" dirty="0"/>
              <a:t>”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 </a:t>
            </a:r>
            <a:r>
              <a:rPr lang="it-IT" sz="3000" dirty="0" smtClean="0"/>
              <a:t>art.1 </a:t>
            </a:r>
            <a:r>
              <a:rPr lang="it-IT" sz="3000" dirty="0"/>
              <a:t>comma 9 L. </a:t>
            </a:r>
            <a:r>
              <a:rPr lang="it-IT" sz="3000" dirty="0" smtClean="0"/>
              <a:t>243/2004</a:t>
            </a:r>
            <a:br>
              <a:rPr lang="it-IT" sz="3000" dirty="0" smtClean="0"/>
            </a:br>
            <a:r>
              <a:rPr lang="it-IT" sz="3000" dirty="0" smtClean="0"/>
              <a:t> art.1 comma 281 L. 208/2015 </a:t>
            </a:r>
            <a:endParaRPr lang="it-IT" sz="3000" dirty="0"/>
          </a:p>
          <a:p>
            <a:pPr marL="0" indent="0">
              <a:buNone/>
            </a:pPr>
            <a:r>
              <a:rPr lang="it-IT" sz="3000" dirty="0"/>
              <a:t> art.1 comma 222    </a:t>
            </a:r>
            <a:r>
              <a:rPr lang="it-IT" sz="3000" dirty="0" smtClean="0"/>
              <a:t>L.232/2016</a:t>
            </a:r>
            <a:endParaRPr lang="it-IT" sz="3000" dirty="0"/>
          </a:p>
          <a:p>
            <a:pPr marL="0" indent="0">
              <a:buNone/>
            </a:pPr>
            <a:r>
              <a:rPr lang="it-IT" sz="2400" dirty="0"/>
              <a:t> </a:t>
            </a:r>
          </a:p>
          <a:p>
            <a:pPr marL="0" indent="0" algn="just">
              <a:buNone/>
            </a:pPr>
            <a:r>
              <a:rPr lang="it-IT" dirty="0"/>
              <a:t>Requisiti:  </a:t>
            </a:r>
            <a:br>
              <a:rPr lang="it-IT" dirty="0"/>
            </a:br>
            <a:r>
              <a:rPr lang="it-IT" b="1" dirty="0"/>
              <a:t>35 anni di   contributi e 57 di età al 31/12/2015</a:t>
            </a:r>
          </a:p>
          <a:p>
            <a:pPr marL="0" indent="0" algn="just">
              <a:buNone/>
            </a:pPr>
            <a:endParaRPr lang="it-IT" sz="2600" dirty="0"/>
          </a:p>
          <a:p>
            <a:pPr marL="0" indent="0">
              <a:buNone/>
            </a:pPr>
            <a:r>
              <a:rPr lang="it-IT" sz="2600" dirty="0"/>
              <a:t> Codice CS10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63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2700" b="1" dirty="0"/>
              <a:t/>
            </a:r>
            <a:br>
              <a:rPr lang="it-IT" sz="2700" b="1" dirty="0"/>
            </a:br>
            <a:r>
              <a:rPr lang="it-IT" sz="2700" b="1" dirty="0" smtClean="0"/>
              <a:t/>
            </a:r>
            <a:br>
              <a:rPr lang="it-IT" sz="2700" b="1" dirty="0" smtClean="0"/>
            </a:br>
            <a:r>
              <a:rPr lang="it-IT" sz="3600" b="1" dirty="0" smtClean="0"/>
              <a:t>Trasformazione </a:t>
            </a:r>
            <a:r>
              <a:rPr lang="it-IT" sz="3600" b="1" dirty="0"/>
              <a:t>rapporto di lavoro e part-time</a:t>
            </a:r>
            <a:br>
              <a:rPr lang="it-IT" sz="3600" b="1" dirty="0"/>
            </a:br>
            <a:r>
              <a:rPr lang="it-IT" sz="3600" dirty="0"/>
              <a:t>Decreto Funzione Pubblica 331 del 29/07/1997</a:t>
            </a:r>
            <a:br>
              <a:rPr lang="it-IT" sz="3600" dirty="0"/>
            </a:br>
            <a:r>
              <a:rPr lang="it-IT" sz="3600" dirty="0"/>
              <a:t> </a:t>
            </a:r>
            <a:br>
              <a:rPr lang="it-IT" sz="3600" dirty="0"/>
            </a:b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contratto </a:t>
            </a:r>
            <a:r>
              <a:rPr lang="it-IT" dirty="0"/>
              <a:t>part-time      +     liquidazione pensione </a:t>
            </a:r>
            <a:br>
              <a:rPr lang="it-IT" dirty="0"/>
            </a:br>
            <a:r>
              <a:rPr lang="it-IT" dirty="0"/>
              <a:t>(non inferiore                                  anticipata</a:t>
            </a:r>
            <a:br>
              <a:rPr lang="it-IT" dirty="0"/>
            </a:br>
            <a:r>
              <a:rPr lang="it-IT" dirty="0"/>
              <a:t>  al 50% intero)</a:t>
            </a:r>
            <a:br>
              <a:rPr lang="it-IT" dirty="0"/>
            </a:br>
            <a:r>
              <a:rPr lang="it-IT" dirty="0"/>
              <a:t>					</a:t>
            </a:r>
          </a:p>
          <a:p>
            <a:pPr marL="0" indent="0">
              <a:buNone/>
            </a:pPr>
            <a:r>
              <a:rPr lang="it-IT" dirty="0"/>
              <a:t> condizioni ostative : </a:t>
            </a:r>
            <a:r>
              <a:rPr lang="it-IT" sz="2800" dirty="0"/>
              <a:t>esubero </a:t>
            </a:r>
          </a:p>
          <a:p>
            <a:pPr marL="0" indent="0">
              <a:buNone/>
            </a:pPr>
            <a:r>
              <a:rPr lang="it-IT" sz="2800" dirty="0"/>
              <a:t>                                           superamento contingente</a:t>
            </a:r>
          </a:p>
          <a:p>
            <a:pPr marL="0" indent="0">
              <a:buNone/>
            </a:pPr>
            <a:r>
              <a:rPr lang="it-IT" sz="2800" dirty="0"/>
              <a:t> </a:t>
            </a:r>
            <a:br>
              <a:rPr lang="it-IT" sz="2800" dirty="0"/>
            </a:br>
            <a:r>
              <a:rPr lang="it-IT" sz="2600" dirty="0"/>
              <a:t>Codice  RP03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3334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</TotalTime>
  <Words>145</Words>
  <Application>Microsoft Office PowerPoint</Application>
  <PresentationFormat>Presentazione su schermo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A cura dell’Ufficio Scolastico Regionale per il Friuli Venezia Giulia</vt:lpstr>
      <vt:lpstr>CESSAZIONI DAL SERVIZIO Decorrenza 1° Settembre</vt:lpstr>
      <vt:lpstr> Collocamento a riposo d’ufficio RAGGIUNTI LIMITI D’ETA’ </vt:lpstr>
      <vt:lpstr>Collocamento a riposo d’ufficio</vt:lpstr>
      <vt:lpstr>Mantenimento in servizio </vt:lpstr>
      <vt:lpstr> Dimissioni a domanda tramite funzione polis DPR 351/97-Art. 59 c. 9 L. 449/97 </vt:lpstr>
      <vt:lpstr>Dimissioni a domanda tramite funzione polis on-line DPR 351/97-Art. 59 c. 9 L. 449/97 </vt:lpstr>
      <vt:lpstr>Dimissioni a domanda tramite funzione polis DPR 351/97-ART. 59 C. 9 L. 449/97</vt:lpstr>
      <vt:lpstr>   Trasformazione rapporto di lavoro e part-time Decreto Funzione Pubblica 331 del 29/07/1997   </vt:lpstr>
      <vt:lpstr> Dimissioni a domanda tramite funzione polis  DPR 351/97-Art. 59 c. 9 L. 449/97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CESSAZIONI DAL SERVIZIO Decorrenza 1°settembre</dc:title>
  <dc:creator>Administrator</dc:creator>
  <cp:lastModifiedBy>Operatore</cp:lastModifiedBy>
  <cp:revision>66</cp:revision>
  <cp:lastPrinted>2017-11-20T10:01:25Z</cp:lastPrinted>
  <dcterms:created xsi:type="dcterms:W3CDTF">2017-11-17T11:55:33Z</dcterms:created>
  <dcterms:modified xsi:type="dcterms:W3CDTF">2017-12-13T10:08:02Z</dcterms:modified>
</cp:coreProperties>
</file>