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9" r:id="rId5"/>
    <p:sldId id="258" r:id="rId6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7674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910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195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642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199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150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7118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97846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2761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3354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710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ABF0C-0CDB-4EFC-9B36-2A7CA55CE4A0}" type="datetimeFigureOut">
              <a:rPr lang="it-IT" smtClean="0"/>
              <a:t>13/12/2017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32B77-CB44-4CAC-A25F-93A3F5A18FA5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023186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P</a:t>
            </a:r>
            <a:r>
              <a:rPr lang="it-IT" b="1" dirty="0" smtClean="0"/>
              <a:t>ensione inabilità</a:t>
            </a:r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art</a:t>
            </a:r>
            <a:r>
              <a:rPr lang="it-IT" b="1" dirty="0" smtClean="0"/>
              <a:t>. 2 </a:t>
            </a:r>
            <a:r>
              <a:rPr lang="it-IT" b="1" dirty="0"/>
              <a:t>comma 12 L</a:t>
            </a:r>
            <a:r>
              <a:rPr lang="it-IT" b="1" dirty="0" smtClean="0"/>
              <a:t>. 335/95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algn="just"/>
            <a:endParaRPr lang="it-IT" b="1" dirty="0" smtClean="0"/>
          </a:p>
          <a:p>
            <a:pPr algn="just"/>
            <a:endParaRPr lang="it-IT" b="1" dirty="0"/>
          </a:p>
          <a:p>
            <a:pPr marL="0" indent="0" algn="ctr">
              <a:buNone/>
            </a:pPr>
            <a:r>
              <a:rPr lang="it-IT" sz="3600" b="1" dirty="0" smtClean="0"/>
              <a:t> A domanda dell’ interessato</a:t>
            </a:r>
            <a:br>
              <a:rPr lang="it-IT" sz="3600" b="1" dirty="0" smtClean="0"/>
            </a:br>
            <a:r>
              <a:rPr lang="it-IT" sz="3600" b="1" dirty="0" smtClean="0"/>
              <a:t>per accertata inabilità permanente ed assoluta ad ogni attività lavorativa</a:t>
            </a:r>
            <a:br>
              <a:rPr lang="it-IT" sz="3600" b="1" dirty="0" smtClean="0"/>
            </a:b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1190884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P</a:t>
            </a:r>
            <a:r>
              <a:rPr lang="it-IT" b="1" dirty="0" smtClean="0"/>
              <a:t>ensione inabilità</a:t>
            </a:r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art. 2 comma 12 L. 335/95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3600" b="1" smtClean="0"/>
              <a:t/>
            </a:r>
            <a:br>
              <a:rPr lang="it-IT" sz="3600" b="1" smtClean="0"/>
            </a:br>
            <a:r>
              <a:rPr lang="it-IT" sz="3600" b="1" smtClean="0"/>
              <a:t>		Regolamento </a:t>
            </a:r>
            <a:r>
              <a:rPr lang="it-IT" sz="3600" b="1" dirty="0" smtClean="0"/>
              <a:t>attuativo</a:t>
            </a:r>
            <a:r>
              <a:rPr lang="it-IT" sz="3600" smtClean="0"/>
              <a:t/>
            </a:r>
            <a:br>
              <a:rPr lang="it-IT" sz="3600" smtClean="0"/>
            </a:br>
            <a:r>
              <a:rPr lang="it-IT" sz="3600" smtClean="0"/>
              <a:t>	</a:t>
            </a:r>
            <a:r>
              <a:rPr lang="it-IT" sz="3600" b="1" smtClean="0"/>
              <a:t>D.M</a:t>
            </a:r>
            <a:r>
              <a:rPr lang="it-IT" sz="3600" b="1" dirty="0" smtClean="0"/>
              <a:t>. del Tesoro 187  del 8/5/1997</a:t>
            </a:r>
            <a:endParaRPr lang="it-IT" sz="3600" b="1" dirty="0"/>
          </a:p>
          <a:p>
            <a:pPr marL="0" indent="0">
              <a:buNone/>
            </a:pPr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b="1" dirty="0" smtClean="0"/>
              <a:t>reversibile 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comporta </a:t>
            </a:r>
            <a:r>
              <a:rPr lang="it-IT" b="1" dirty="0"/>
              <a:t>l’attribuzione di una anzianità convenzionale pari al periodo fino al compimento di 60 anni di età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0998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D</a:t>
            </a:r>
            <a:r>
              <a:rPr lang="it-IT" b="1" dirty="0" smtClean="0"/>
              <a:t>ocumentazione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dirty="0" smtClean="0"/>
              <a:t> Il regolamento attuativo Decreto Ministero del Tesoro n. 187 dell’8/5/1997 prevede lo schema della:</a:t>
            </a:r>
          </a:p>
          <a:p>
            <a:r>
              <a:rPr lang="it-IT" dirty="0" smtClean="0"/>
              <a:t>domanda dell’interessato</a:t>
            </a:r>
          </a:p>
          <a:p>
            <a:r>
              <a:rPr lang="it-IT" dirty="0"/>
              <a:t>c</a:t>
            </a:r>
            <a:r>
              <a:rPr lang="it-IT" dirty="0" smtClean="0"/>
              <a:t>ertificato medico attestante lo stato di inabilità assoluta e permanente a svolgere qualsiasi attività lavorativa</a:t>
            </a:r>
            <a:br>
              <a:rPr lang="it-IT" dirty="0" smtClean="0"/>
            </a:b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Inoltre la Commissione Medica di Verifica richiede l’invio di una scheda riassuntiva di dati rilevanti al fine del giudizio da trasmettere via e-mail o </a:t>
            </a:r>
            <a:r>
              <a:rPr lang="it-IT" dirty="0" err="1" smtClean="0"/>
              <a:t>pec</a:t>
            </a:r>
            <a:r>
              <a:rPr lang="it-IT" dirty="0" smtClean="0"/>
              <a:t> </a:t>
            </a:r>
          </a:p>
          <a:p>
            <a:pPr algn="just"/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804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it-IT" b="1" dirty="0"/>
              <a:t>R</a:t>
            </a:r>
            <a:r>
              <a:rPr lang="it-IT" b="1" dirty="0" smtClean="0"/>
              <a:t>equisiti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it-IT" dirty="0" smtClean="0"/>
              <a:t>Il requisito di anzianità contributiva è di anni 5 di cui  almeno 3 nell’ultimo quinquennio</a:t>
            </a:r>
          </a:p>
          <a:p>
            <a:r>
              <a:rPr lang="it-IT" dirty="0" smtClean="0"/>
              <a:t>E’ incompatibile con lo svolgimento di un lavoro dipendente o autonomo (dichiarazione da parte dell’interessato di consapevolezza dell’incompatibilità e della possibilità di revoca della pensione in caso di recupero della capacità fisica)</a:t>
            </a:r>
            <a:r>
              <a:rPr lang="it-IT" dirty="0"/>
              <a:t/>
            </a:r>
            <a:br>
              <a:rPr lang="it-IT" dirty="0"/>
            </a:b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Nel caso di rivedibilità e conseguente accertamento della capacità lavorativa , per  il periodo durante il quale è stata percepita la pensione spetta il riconoscimento della contribuzione figurativa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3528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A</a:t>
            </a:r>
            <a:r>
              <a:rPr lang="it-IT" b="1" dirty="0" smtClean="0"/>
              <a:t>dempimenti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dirty="0" smtClean="0"/>
              <a:t>Il verbale con il giudizio di inabilità permanente e assoluta a svolgere qualsiasi attività lavorativa non dipendente da causa di servizio e la categoria (prevista dal DPR 834/1981) viene notificato dalla scuola all’interessato per l’accettazione</a:t>
            </a:r>
          </a:p>
          <a:p>
            <a:pPr algn="just"/>
            <a:r>
              <a:rPr lang="it-IT" dirty="0" smtClean="0"/>
              <a:t>Pervenuta l’accettazione è emesso tempestivamente il provvedimento di risoluzione del rapporto di lavoro ed inserita al SIDI la cessazione con il codice CS18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20956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157</Words>
  <Application>Microsoft Office PowerPoint</Application>
  <PresentationFormat>Presentazione su schermo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Pensione inabilità art. 2 comma 12 L. 335/95</vt:lpstr>
      <vt:lpstr>Pensione inabilità art. 2 comma 12 L. 335/95</vt:lpstr>
      <vt:lpstr>Documentazione</vt:lpstr>
      <vt:lpstr>Requisiti</vt:lpstr>
      <vt:lpstr>Adempimenti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PENSIONE INABILITA’ art.2 comma 12 L.335/1995</dc:title>
  <dc:creator>Administrator</dc:creator>
  <cp:lastModifiedBy>Operatore</cp:lastModifiedBy>
  <cp:revision>16</cp:revision>
  <cp:lastPrinted>2017-11-17T10:47:26Z</cp:lastPrinted>
  <dcterms:created xsi:type="dcterms:W3CDTF">2017-11-16T13:17:03Z</dcterms:created>
  <dcterms:modified xsi:type="dcterms:W3CDTF">2017-12-13T15:10:10Z</dcterms:modified>
</cp:coreProperties>
</file>