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7" r:id="rId6"/>
    <p:sldId id="263" r:id="rId7"/>
    <p:sldId id="260" r:id="rId8"/>
    <p:sldId id="262" r:id="rId9"/>
    <p:sldId id="264" r:id="rId10"/>
    <p:sldId id="268" r:id="rId11"/>
    <p:sldId id="266" r:id="rId12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7E4AC0-E5F9-43BF-BF3C-9AA63A179295}" type="datetimeFigureOut">
              <a:rPr lang="it-IT" smtClean="0"/>
              <a:t>24/09/2020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CA6124-56D9-4773-A23A-BD28C3C8247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068342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0CD79-2528-4BA7-8D1B-1DB706D00BAC}" type="datetime1">
              <a:rPr lang="it-IT" smtClean="0"/>
              <a:t>24/09/2020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MP</a:t>
            </a: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75CC5-833B-42A4-BCFB-65DB6C0B010F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8AE9F-4091-4B50-ABD8-9248FD54081A}" type="datetime1">
              <a:rPr lang="it-IT" smtClean="0"/>
              <a:t>24/09/2020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MP</a:t>
            </a: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75CC5-833B-42A4-BCFB-65DB6C0B010F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4F2EF-7DD7-483B-B0DC-AAB973F25886}" type="datetime1">
              <a:rPr lang="it-IT" smtClean="0"/>
              <a:t>24/09/2020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MP</a:t>
            </a: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75CC5-833B-42A4-BCFB-65DB6C0B010F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  <p:hf hdr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A85EA-064B-4802-A665-EDE4FD2E8387}" type="datetime1">
              <a:rPr lang="it-IT" smtClean="0"/>
              <a:t>24/09/2020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MP</a:t>
            </a: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75CC5-833B-42A4-BCFB-65DB6C0B010F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48938-5C64-49B2-AD9D-C5CA29240809}" type="datetime1">
              <a:rPr lang="it-IT" smtClean="0"/>
              <a:t>24/09/2020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MP</a:t>
            </a: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75CC5-833B-42A4-BCFB-65DB6C0B010F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C0F0E-4DFA-410D-B93D-47583FFEA675}" type="datetime1">
              <a:rPr lang="it-IT" smtClean="0"/>
              <a:t>24/09/2020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MP</a:t>
            </a:r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75CC5-833B-42A4-BCFB-65DB6C0B010F}" type="slidenum">
              <a:rPr lang="it-IT" smtClean="0"/>
              <a:t>‹N›</a:t>
            </a:fld>
            <a:endParaRPr lang="it-IT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17505-34C3-484D-BCE5-C28F6364266C}" type="datetime1">
              <a:rPr lang="it-IT" smtClean="0"/>
              <a:t>24/09/2020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MP</a:t>
            </a:r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75CC5-833B-42A4-BCFB-65DB6C0B010F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337E9-2507-4941-8B16-A672E194978E}" type="datetime1">
              <a:rPr lang="it-IT" smtClean="0"/>
              <a:t>24/09/2020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MP</a:t>
            </a:r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75CC5-833B-42A4-BCFB-65DB6C0B010F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C3DD0-9BCF-44C5-AFB4-A3F340A7F1D9}" type="datetime1">
              <a:rPr lang="it-IT" smtClean="0"/>
              <a:t>24/09/2020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MP</a:t>
            </a:r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75CC5-833B-42A4-BCFB-65DB6C0B010F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69167-F061-4C3D-9E60-90B4FED80AB1}" type="datetime1">
              <a:rPr lang="it-IT" smtClean="0"/>
              <a:t>24/09/2020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it-IT" smtClean="0"/>
              <a:t>MP</a:t>
            </a:r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5F75CC5-833B-42A4-BCFB-65DB6C0B010F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0320A-34CE-49E3-9D12-4111014F8DA2}" type="datetime1">
              <a:rPr lang="it-IT" smtClean="0"/>
              <a:t>24/09/2020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MP</a:t>
            </a:r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75CC5-833B-42A4-BCFB-65DB6C0B010F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BE64F2EF-7DD7-483B-B0DC-AAB973F25886}" type="datetime1">
              <a:rPr lang="it-IT" smtClean="0"/>
              <a:t>24/09/2020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r>
              <a:rPr lang="it-IT" smtClean="0"/>
              <a:t>MP</a:t>
            </a: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D5F75CC5-833B-42A4-BCFB-65DB6C0B010F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755576" y="1340768"/>
            <a:ext cx="7848872" cy="2088232"/>
          </a:xfrm>
        </p:spPr>
        <p:txBody>
          <a:bodyPr>
            <a:normAutofit fontScale="90000"/>
          </a:bodyPr>
          <a:lstStyle/>
          <a:p>
            <a:r>
              <a:rPr lang="it-IT" sz="3100" dirty="0" smtClean="0"/>
              <a:t/>
            </a:r>
            <a:br>
              <a:rPr lang="it-IT" sz="3100" dirty="0" smtClean="0"/>
            </a:br>
            <a:r>
              <a:rPr lang="it-IT" sz="3100" dirty="0" smtClean="0"/>
              <a:t>L. 92/19 Introduzione dell’insegnamento scolastico dell’educazione civica  </a:t>
            </a:r>
            <a:r>
              <a:rPr lang="it-IT" sz="2200" dirty="0" smtClean="0"/>
              <a:t>(abrogazione art. 1 D.L.13708, </a:t>
            </a:r>
            <a:r>
              <a:rPr lang="it-IT" sz="2200" dirty="0" err="1" smtClean="0"/>
              <a:t>conv</a:t>
            </a:r>
            <a:r>
              <a:rPr lang="it-IT" sz="2200" dirty="0" smtClean="0"/>
              <a:t>. In L. 169/08 e dell’art. 2, comma 10 dell’art. 17 del d.lgs. 62/17)  </a:t>
            </a:r>
            <a:r>
              <a:rPr lang="it-IT" dirty="0" smtClean="0"/>
              <a:t> 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475656" y="3717032"/>
            <a:ext cx="6400800" cy="1752600"/>
          </a:xfrm>
        </p:spPr>
        <p:txBody>
          <a:bodyPr/>
          <a:lstStyle/>
          <a:p>
            <a:r>
              <a:rPr lang="it-IT" dirty="0" smtClean="0"/>
              <a:t>1 settembre 2020 – avvio  </a:t>
            </a:r>
          </a:p>
          <a:p>
            <a:r>
              <a:rPr lang="it-IT" dirty="0" smtClean="0"/>
              <a:t>2 anni di sperimentazione</a:t>
            </a:r>
          </a:p>
          <a:p>
            <a:r>
              <a:rPr lang="it-IT" dirty="0" smtClean="0"/>
              <a:t>2022/23 monitoraggio </a:t>
            </a:r>
          </a:p>
          <a:p>
            <a:endParaRPr lang="it-IT" dirty="0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38C4E-7A3C-4450-8EFF-36FB89AF119F}" type="datetime1">
              <a:rPr lang="it-IT" smtClean="0"/>
              <a:t>24/09/2020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MP</a:t>
            </a:r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75CC5-833B-42A4-BCFB-65DB6C0B010F}" type="slidenum">
              <a:rPr lang="it-IT" smtClean="0"/>
              <a:t>1</a:t>
            </a:fld>
            <a:endParaRPr lang="it-IT"/>
          </a:p>
        </p:txBody>
      </p:sp>
      <p:sp>
        <p:nvSpPr>
          <p:cNvPr id="5" name="CasellaDiTesto 4"/>
          <p:cNvSpPr txBox="1"/>
          <p:nvPr/>
        </p:nvSpPr>
        <p:spPr>
          <a:xfrm>
            <a:off x="755576" y="548680"/>
            <a:ext cx="230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i="1" dirty="0" smtClean="0">
                <a:solidFill>
                  <a:schemeClr val="tx2">
                    <a:lumMod val="75000"/>
                  </a:schemeClr>
                </a:solidFill>
              </a:rPr>
              <a:t>Ufficio scolastico FVG </a:t>
            </a:r>
            <a:endParaRPr lang="it-IT" i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6910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/>
              <a:t>USR: AZIONI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 rot="19140000">
            <a:off x="2044590" y="2748862"/>
            <a:ext cx="6511131" cy="2426355"/>
          </a:xfrm>
        </p:spPr>
        <p:txBody>
          <a:bodyPr>
            <a:normAutofit/>
          </a:bodyPr>
          <a:lstStyle/>
          <a:p>
            <a:r>
              <a:rPr lang="it-IT" sz="2000" dirty="0" smtClean="0"/>
              <a:t>COORDINAMENTO TERRIORIALE DELLA FORMAZIONE; MONITORAGGIO E RENDICONTAZIONE AMMINI</a:t>
            </a:r>
          </a:p>
          <a:p>
            <a:r>
              <a:rPr lang="it-IT" sz="2000" dirty="0" smtClean="0"/>
              <a:t>STRATIVA  </a:t>
            </a:r>
          </a:p>
          <a:p>
            <a:r>
              <a:rPr lang="it-IT" sz="1800" dirty="0" smtClean="0"/>
              <a:t>(NOTA MI19479 DEL 16/7/20)</a:t>
            </a:r>
            <a:endParaRPr lang="it-IT" sz="1800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0CD79-2528-4BA7-8D1B-1DB706D00BAC}" type="datetime1">
              <a:rPr lang="it-IT" smtClean="0"/>
              <a:t>24/09/2020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MP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75CC5-833B-42A4-BCFB-65DB6C0B010F}" type="slidenum">
              <a:rPr lang="it-IT" smtClean="0"/>
              <a:t>10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90430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55576" y="620688"/>
            <a:ext cx="7520940" cy="548640"/>
          </a:xfrm>
        </p:spPr>
        <p:txBody>
          <a:bodyPr/>
          <a:lstStyle/>
          <a:p>
            <a:r>
              <a:rPr lang="it-IT" dirty="0" smtClean="0"/>
              <a:t>Ripartizione </a:t>
            </a:r>
            <a:r>
              <a:rPr lang="it-IT" dirty="0" smtClean="0"/>
              <a:t>risorse </a:t>
            </a:r>
            <a:r>
              <a:rPr lang="it-IT" sz="2000" i="1" dirty="0" smtClean="0"/>
              <a:t>(Allegato A </a:t>
            </a:r>
            <a:r>
              <a:rPr lang="it-IT" sz="2000" i="1" dirty="0"/>
              <a:t>alla nota </a:t>
            </a:r>
            <a:r>
              <a:rPr lang="it-IT" sz="2000" i="1" dirty="0" err="1"/>
              <a:t>Nota</a:t>
            </a:r>
            <a:r>
              <a:rPr lang="it-IT" sz="2000" i="1" dirty="0"/>
              <a:t> mi </a:t>
            </a:r>
            <a:r>
              <a:rPr lang="it-IT" sz="2000" i="1" dirty="0" err="1"/>
              <a:t>prot</a:t>
            </a:r>
            <a:r>
              <a:rPr lang="it-IT" sz="2000" i="1" dirty="0"/>
              <a:t>. 19479 del 16/7/20 -</a:t>
            </a:r>
            <a:br>
              <a:rPr lang="it-IT" sz="2000" i="1" dirty="0"/>
            </a:br>
            <a:r>
              <a:rPr lang="it-IT" sz="2000" dirty="0" smtClean="0"/>
              <a:t>  </a:t>
            </a:r>
            <a:endParaRPr lang="it-IT" sz="2000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 smtClean="0"/>
              <a:t>FVG </a:t>
            </a:r>
            <a:endParaRPr lang="it-IT" dirty="0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t-IT" dirty="0" smtClean="0"/>
              <a:t>99.200,00</a:t>
            </a:r>
          </a:p>
          <a:p>
            <a:endParaRPr lang="it-IT" dirty="0"/>
          </a:p>
          <a:p>
            <a:r>
              <a:rPr lang="it-IT" dirty="0" smtClean="0"/>
              <a:t>Scuole polo: gestione della formazione per il 40% dei fondi disponibili.</a:t>
            </a:r>
          </a:p>
          <a:p>
            <a:r>
              <a:rPr lang="it-IT" dirty="0" smtClean="0"/>
              <a:t>50% importo erogato in acconto e il restante successivamente alla rendicontazione</a:t>
            </a:r>
            <a:endParaRPr lang="it-IT" dirty="0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it-IT" dirty="0" smtClean="0"/>
              <a:t>Totale corsi 31</a:t>
            </a:r>
            <a:endParaRPr lang="it-IT" dirty="0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it-IT" dirty="0" smtClean="0"/>
              <a:t>15 per il primo ciclo</a:t>
            </a:r>
          </a:p>
          <a:p>
            <a:r>
              <a:rPr lang="it-IT" dirty="0" smtClean="0"/>
              <a:t>16 per il secondo ciclo  </a:t>
            </a:r>
            <a:endParaRPr lang="it-IT" dirty="0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17505-34C3-484D-BCE5-C28F6364266C}" type="datetime1">
              <a:rPr lang="it-IT" smtClean="0"/>
              <a:t>24/09/2020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MP</a:t>
            </a:r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75CC5-833B-42A4-BCFB-65DB6C0B010F}" type="slidenum">
              <a:rPr lang="it-IT" smtClean="0"/>
              <a:t>11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78500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it-IT" u="sng" dirty="0" smtClean="0"/>
              <a:t>3 nuclei concettuali: </a:t>
            </a:r>
            <a:endParaRPr lang="it-IT" dirty="0" smtClean="0"/>
          </a:p>
          <a:p>
            <a:r>
              <a:rPr lang="it-IT" dirty="0" smtClean="0">
                <a:solidFill>
                  <a:srgbClr val="C00000"/>
                </a:solidFill>
              </a:rPr>
              <a:t>Conoscenza della Costituzione  </a:t>
            </a:r>
            <a:r>
              <a:rPr lang="it-IT" sz="2600" i="1" dirty="0" smtClean="0"/>
              <a:t>(dall’infanzia al secondo ciclo)</a:t>
            </a:r>
            <a:r>
              <a:rPr lang="it-IT" dirty="0" smtClean="0"/>
              <a:t> e delle  </a:t>
            </a:r>
            <a:r>
              <a:rPr lang="it-IT" dirty="0" smtClean="0">
                <a:solidFill>
                  <a:srgbClr val="FF0000"/>
                </a:solidFill>
              </a:rPr>
              <a:t>istituzioni UE  </a:t>
            </a:r>
          </a:p>
          <a:p>
            <a:r>
              <a:rPr lang="it-IT" dirty="0" smtClean="0">
                <a:solidFill>
                  <a:srgbClr val="C00000"/>
                </a:solidFill>
              </a:rPr>
              <a:t>Cittadinanza attiva e digitale </a:t>
            </a:r>
            <a:r>
              <a:rPr lang="it-IT" sz="2600" dirty="0" smtClean="0"/>
              <a:t>(</a:t>
            </a:r>
            <a:r>
              <a:rPr lang="it-IT" sz="2600" i="1" dirty="0" smtClean="0"/>
              <a:t>consapevolezza nell’uso delle tecnologie digitali </a:t>
            </a:r>
            <a:r>
              <a:rPr lang="it-IT" sz="2600" dirty="0" smtClean="0"/>
              <a:t>)</a:t>
            </a:r>
          </a:p>
          <a:p>
            <a:r>
              <a:rPr lang="it-IT" dirty="0" smtClean="0">
                <a:solidFill>
                  <a:srgbClr val="C00000"/>
                </a:solidFill>
              </a:rPr>
              <a:t>Sostenibilità ambientale, diritto alla salute e al benessere della persona  </a:t>
            </a:r>
            <a:endParaRPr lang="it-IT" dirty="0">
              <a:solidFill>
                <a:srgbClr val="C00000"/>
              </a:solidFill>
            </a:endParaRP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700016" y="116632"/>
            <a:ext cx="3976440" cy="4693112"/>
          </a:xfrm>
        </p:spPr>
        <p:txBody>
          <a:bodyPr>
            <a:normAutofit fontScale="70000" lnSpcReduction="20000"/>
          </a:bodyPr>
          <a:lstStyle/>
          <a:p>
            <a:r>
              <a:rPr lang="it-IT" dirty="0" smtClean="0"/>
              <a:t>Temi </a:t>
            </a:r>
            <a:r>
              <a:rPr lang="it-IT" i="1" dirty="0" smtClean="0"/>
              <a:t>dell’Agenda 2030 per </a:t>
            </a:r>
            <a:r>
              <a:rPr lang="it-IT" dirty="0" smtClean="0"/>
              <a:t>lo sviluppo sostenibile, </a:t>
            </a:r>
          </a:p>
          <a:p>
            <a:r>
              <a:rPr lang="it-IT" sz="2600" i="1" dirty="0" smtClean="0"/>
              <a:t>(adottata dall’Assemblea Generale dell’ONU il 25 settembre 2015)</a:t>
            </a:r>
          </a:p>
          <a:p>
            <a:endParaRPr lang="it-IT" sz="2600" i="1" dirty="0" smtClean="0"/>
          </a:p>
          <a:p>
            <a:endParaRPr lang="it-IT" sz="2600" i="1" dirty="0"/>
          </a:p>
          <a:p>
            <a:r>
              <a:rPr lang="it-IT" sz="2600" b="0" dirty="0" smtClean="0"/>
              <a:t>17</a:t>
            </a:r>
            <a:r>
              <a:rPr lang="it-IT" sz="2600" b="0" dirty="0"/>
              <a:t> </a:t>
            </a:r>
            <a:r>
              <a:rPr lang="it-IT" sz="2600" b="0" i="1" dirty="0" err="1"/>
              <a:t>Goals</a:t>
            </a:r>
            <a:r>
              <a:rPr lang="it-IT" sz="2600" b="0" dirty="0"/>
              <a:t> </a:t>
            </a:r>
            <a:r>
              <a:rPr lang="it-IT" sz="2600" b="0" dirty="0" smtClean="0"/>
              <a:t> sulle </a:t>
            </a:r>
            <a:r>
              <a:rPr lang="it-IT" sz="2600" b="0" dirty="0"/>
              <a:t> </a:t>
            </a:r>
            <a:r>
              <a:rPr lang="it-IT" sz="2600" dirty="0"/>
              <a:t>tre dimensioni dello sviluppo sostenibile</a:t>
            </a:r>
            <a:r>
              <a:rPr lang="it-IT" sz="2600" b="0" dirty="0"/>
              <a:t> – economica, sociale ed ecologica – </a:t>
            </a:r>
            <a:r>
              <a:rPr lang="it-IT" sz="2600" b="0" dirty="0" smtClean="0"/>
              <a:t>che  </a:t>
            </a:r>
            <a:r>
              <a:rPr lang="it-IT" sz="2600" b="0" dirty="0"/>
              <a:t>mirano a </a:t>
            </a:r>
            <a:endParaRPr lang="it-IT" sz="2600" b="0" dirty="0" smtClean="0"/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it-IT" sz="2600" b="0" dirty="0"/>
              <a:t>-</a:t>
            </a:r>
            <a:r>
              <a:rPr lang="it-IT" sz="2600" b="0" dirty="0" smtClean="0"/>
              <a:t>porre </a:t>
            </a:r>
            <a:r>
              <a:rPr lang="it-IT" sz="2600" b="0" dirty="0"/>
              <a:t>fine alla </a:t>
            </a:r>
            <a:r>
              <a:rPr lang="it-IT" sz="2600" dirty="0"/>
              <a:t>povertà</a:t>
            </a:r>
            <a:r>
              <a:rPr lang="it-IT" sz="2600" b="0" dirty="0"/>
              <a:t>, </a:t>
            </a:r>
            <a:endParaRPr lang="it-IT" sz="2600" b="0" dirty="0" smtClean="0"/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it-IT" sz="2600" b="0" dirty="0"/>
              <a:t>-</a:t>
            </a:r>
            <a:r>
              <a:rPr lang="it-IT" sz="2600" b="0" dirty="0" smtClean="0"/>
              <a:t>a </a:t>
            </a:r>
            <a:r>
              <a:rPr lang="it-IT" sz="2600" b="0" dirty="0"/>
              <a:t>lottare contro l</a:t>
            </a:r>
            <a:r>
              <a:rPr lang="it-IT" sz="2600" dirty="0"/>
              <a:t>‘ineguaglianza</a:t>
            </a:r>
            <a:r>
              <a:rPr lang="it-IT" sz="2600" b="0" dirty="0" smtClean="0"/>
              <a:t>,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it-IT" sz="2600" b="0" dirty="0" smtClean="0"/>
              <a:t>ad </a:t>
            </a:r>
            <a:r>
              <a:rPr lang="it-IT" sz="2600" b="0" dirty="0"/>
              <a:t>affrontare i </a:t>
            </a:r>
            <a:r>
              <a:rPr lang="it-IT" sz="2600" dirty="0"/>
              <a:t>cambiamenti climatici</a:t>
            </a:r>
            <a:r>
              <a:rPr lang="it-IT" sz="2600" b="0" dirty="0"/>
              <a:t>, </a:t>
            </a:r>
            <a:endParaRPr lang="it-IT" sz="2600" b="0" dirty="0" smtClean="0"/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it-IT" sz="2600" b="0" dirty="0" smtClean="0"/>
              <a:t>a </a:t>
            </a:r>
            <a:r>
              <a:rPr lang="it-IT" sz="2600" b="0" dirty="0"/>
              <a:t>costruire società pacifiche che rispettino i </a:t>
            </a:r>
            <a:r>
              <a:rPr lang="it-IT" sz="2600" dirty="0"/>
              <a:t>diritti umani</a:t>
            </a:r>
            <a:r>
              <a:rPr lang="it-IT" sz="2600" b="0" dirty="0"/>
              <a:t>.</a:t>
            </a:r>
            <a:endParaRPr lang="it-IT" sz="2600" i="1" dirty="0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2C31F-8979-43AF-94A9-447F2E1E2A13}" type="datetime1">
              <a:rPr lang="it-IT" smtClean="0"/>
              <a:t>24/09/2020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MP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75CC5-833B-42A4-BCFB-65DB6C0B010F}" type="slidenum">
              <a:rPr lang="it-IT" smtClean="0"/>
              <a:t>2</a:t>
            </a:fld>
            <a:endParaRPr lang="it-IT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Educazione civica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034766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Insegnamento trasversale (raccordo tra le discipline)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2000" dirty="0" smtClean="0"/>
              <a:t>33 h annue;</a:t>
            </a:r>
          </a:p>
          <a:p>
            <a:r>
              <a:rPr lang="it-IT" sz="2000" dirty="0" smtClean="0"/>
              <a:t>Possibile utilizzo di quota di autonomia per modificare il curricolo;</a:t>
            </a:r>
          </a:p>
          <a:p>
            <a:r>
              <a:rPr lang="it-IT" sz="2000" dirty="0" smtClean="0"/>
              <a:t>Nel primo ciclo ricorso alle risorse dell’organico dell’autonomia; </a:t>
            </a:r>
          </a:p>
          <a:p>
            <a:r>
              <a:rPr lang="it-IT" sz="2000" dirty="0" smtClean="0"/>
              <a:t>Insegnamento destinato ai docenti di diritto/economia nel 2^ ciclo, se presenti</a:t>
            </a:r>
            <a:r>
              <a:rPr lang="it-IT" sz="2000" dirty="0" smtClean="0"/>
              <a:t>;</a:t>
            </a:r>
          </a:p>
          <a:p>
            <a:endParaRPr lang="it-IT" sz="2000" dirty="0" smtClean="0"/>
          </a:p>
          <a:p>
            <a:r>
              <a:rPr lang="it-IT" sz="2000" dirty="0" smtClean="0"/>
              <a:t>Per ciascuna classe un docente coordinatore </a:t>
            </a:r>
            <a:r>
              <a:rPr lang="it-IT" sz="2000" i="1" dirty="0" smtClean="0"/>
              <a:t>(art. 2, comma 5 L.92/19)   con funzioni di referente  - </a:t>
            </a:r>
            <a:r>
              <a:rPr lang="it-IT" sz="2000" dirty="0" smtClean="0"/>
              <a:t>Nota mi </a:t>
            </a:r>
            <a:r>
              <a:rPr lang="it-IT" sz="2000" dirty="0" err="1" smtClean="0"/>
              <a:t>prot</a:t>
            </a:r>
            <a:r>
              <a:rPr lang="it-IT" sz="2000" dirty="0" smtClean="0"/>
              <a:t>. 19479 del </a:t>
            </a:r>
            <a:r>
              <a:rPr lang="it-IT" sz="2000" dirty="0" smtClean="0"/>
              <a:t>16/7/20 -</a:t>
            </a:r>
            <a:endParaRPr lang="it-IT" sz="2000" i="1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A85EA-064B-4802-A665-EDE4FD2E8387}" type="datetime1">
              <a:rPr lang="it-IT" smtClean="0"/>
              <a:t>24/09/2020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MP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75CC5-833B-42A4-BCFB-65DB6C0B010F}" type="slidenum">
              <a:rPr lang="it-IT" smtClean="0"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36927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Valutazioni e pratiche 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7544" y="908720"/>
            <a:ext cx="8229600" cy="4525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it-IT" dirty="0" smtClean="0"/>
          </a:p>
          <a:p>
            <a:r>
              <a:rPr lang="it-IT" sz="2400" i="1" dirty="0" smtClean="0"/>
              <a:t>Valutazione collegiale</a:t>
            </a:r>
            <a:r>
              <a:rPr lang="it-IT" sz="2400" dirty="0" smtClean="0"/>
              <a:t>,  periodica (</a:t>
            </a:r>
            <a:r>
              <a:rPr lang="it-IT" sz="2400" i="1" dirty="0" smtClean="0"/>
              <a:t>nota capo dipartimento istruzione che ribadisce essere in decimi come da decreto 62/17 e </a:t>
            </a:r>
            <a:r>
              <a:rPr lang="it-IT" sz="2400" i="1" dirty="0" err="1" smtClean="0"/>
              <a:t>dpr</a:t>
            </a:r>
            <a:r>
              <a:rPr lang="it-IT" sz="2400" i="1" dirty="0" smtClean="0"/>
              <a:t> 122/19) e </a:t>
            </a:r>
            <a:r>
              <a:rPr lang="it-IT" sz="2400" dirty="0" smtClean="0"/>
              <a:t>finale </a:t>
            </a:r>
            <a:r>
              <a:rPr lang="it-IT" sz="2400" dirty="0"/>
              <a:t>sulla base di una </a:t>
            </a:r>
            <a:r>
              <a:rPr lang="it-IT" sz="2400" u="sng" dirty="0"/>
              <a:t>progettualità </a:t>
            </a:r>
            <a:r>
              <a:rPr lang="it-IT" sz="2400" dirty="0" smtClean="0"/>
              <a:t> affinché </a:t>
            </a:r>
            <a:r>
              <a:rPr lang="it-IT" sz="2400" dirty="0"/>
              <a:t>il tutto non si disperda in un mero voto di condotta</a:t>
            </a:r>
            <a:r>
              <a:rPr lang="it-IT" sz="2400" dirty="0" smtClean="0"/>
              <a:t>;</a:t>
            </a:r>
            <a:endParaRPr lang="it-IT" sz="2400" dirty="0"/>
          </a:p>
          <a:p>
            <a:r>
              <a:rPr lang="it-IT" sz="2400" u="sng" dirty="0" smtClean="0"/>
              <a:t>Coerenza con il PTOF </a:t>
            </a:r>
            <a:r>
              <a:rPr lang="it-IT" sz="2400" i="1" dirty="0" smtClean="0"/>
              <a:t>(aggiornamento dei curriculi di istituto)  </a:t>
            </a:r>
            <a:r>
              <a:rPr lang="it-IT" sz="2400" dirty="0" smtClean="0"/>
              <a:t>e </a:t>
            </a:r>
            <a:r>
              <a:rPr lang="it-IT" sz="2400" u="sng" dirty="0" smtClean="0"/>
              <a:t>integrazione</a:t>
            </a:r>
            <a:r>
              <a:rPr lang="it-IT" sz="2400" dirty="0" smtClean="0"/>
              <a:t> con il Patto educativo di corresponsabilità;</a:t>
            </a:r>
          </a:p>
          <a:p>
            <a:r>
              <a:rPr lang="it-IT" sz="2400" u="sng" dirty="0" smtClean="0"/>
              <a:t>Albo delle buone pratiche di educazione civica </a:t>
            </a:r>
            <a:r>
              <a:rPr lang="it-IT" sz="2400" dirty="0" smtClean="0"/>
              <a:t>e concorso nazionale per la loro valorizzazione; </a:t>
            </a:r>
          </a:p>
          <a:p>
            <a:r>
              <a:rPr lang="it-IT" sz="2400" dirty="0" smtClean="0"/>
              <a:t>Per la scuola dell’infanzia si raccomandano pratiche di sperimentazione di metodologie didattiche attive </a:t>
            </a:r>
          </a:p>
          <a:p>
            <a:endParaRPr lang="it-IT" sz="2600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A85EA-064B-4802-A665-EDE4FD2E8387}" type="datetime1">
              <a:rPr lang="it-IT" smtClean="0"/>
              <a:t>24/09/2020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MP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75CC5-833B-42A4-BCFB-65DB6C0B010F}" type="slidenum">
              <a:rPr lang="it-IT" smtClean="0"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88745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115616" y="2852936"/>
            <a:ext cx="7772400" cy="2160240"/>
          </a:xfrm>
        </p:spPr>
        <p:txBody>
          <a:bodyPr>
            <a:normAutofit fontScale="90000"/>
          </a:bodyPr>
          <a:lstStyle/>
          <a:p>
            <a:r>
              <a:rPr lang="it-IT" sz="2800" i="1" smtClean="0"/>
              <a:t>«Vogliamo </a:t>
            </a:r>
            <a:r>
              <a:rPr lang="it-IT" sz="2800" i="1" dirty="0"/>
              <a:t>che la persona noti e ricordi e giudichi le cose che lo renderanno un membro efficiente e competente del gruppo nel quale è associato con </a:t>
            </a:r>
            <a:r>
              <a:rPr lang="it-IT" sz="2800" i="1"/>
              <a:t>altri</a:t>
            </a:r>
            <a:r>
              <a:rPr lang="it-IT" sz="2800" i="1" smtClean="0"/>
              <a:t>.» </a:t>
            </a:r>
            <a:r>
              <a:rPr lang="it-IT" sz="2800" dirty="0"/>
              <a:t>(</a:t>
            </a:r>
            <a:r>
              <a:rPr lang="it-IT" sz="2800" dirty="0" err="1"/>
              <a:t>Dewey</a:t>
            </a:r>
            <a:r>
              <a:rPr lang="it-IT" sz="2800" dirty="0"/>
              <a:t> 1984, 84)</a:t>
            </a:r>
            <a:endParaRPr lang="it-IT" sz="2800" i="1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27584" y="1196752"/>
            <a:ext cx="7772400" cy="1500187"/>
          </a:xfrm>
        </p:spPr>
        <p:txBody>
          <a:bodyPr>
            <a:normAutofit/>
          </a:bodyPr>
          <a:lstStyle/>
          <a:p>
            <a:r>
              <a:rPr lang="it-IT" sz="4400" dirty="0" smtClean="0"/>
              <a:t>Finalità etica di ogni disciplina</a:t>
            </a:r>
            <a:endParaRPr lang="it-IT" sz="4400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48938-5C64-49B2-AD9D-C5CA29240809}" type="datetime1">
              <a:rPr lang="it-IT" smtClean="0"/>
              <a:t>24/09/2020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MP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75CC5-833B-42A4-BCFB-65DB6C0B010F}" type="slidenum">
              <a:rPr lang="it-IT" smtClean="0"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87258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Formazione dei docenti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2400" dirty="0" smtClean="0"/>
              <a:t>Il </a:t>
            </a:r>
            <a:r>
              <a:rPr lang="it-IT" sz="2400" u="sng" dirty="0" smtClean="0"/>
              <a:t>Piano nazionale della formazione dei docenti </a:t>
            </a:r>
            <a:r>
              <a:rPr lang="it-IT" sz="2400" dirty="0" smtClean="0"/>
              <a:t>è </a:t>
            </a:r>
            <a:r>
              <a:rPr lang="it-IT" sz="2400" u="sng" dirty="0" smtClean="0"/>
              <a:t>aggiornato</a:t>
            </a:r>
            <a:r>
              <a:rPr lang="it-IT" sz="2400" dirty="0" smtClean="0"/>
              <a:t> per ricomprendervi la formazione sulle tematiche afferente </a:t>
            </a:r>
            <a:r>
              <a:rPr lang="it-IT" sz="2400" u="sng" dirty="0" smtClean="0"/>
              <a:t>all’insegnamento trasversale dell’educazione civica</a:t>
            </a:r>
            <a:r>
              <a:rPr lang="it-IT" sz="2400" u="sng" dirty="0" smtClean="0"/>
              <a:t>;</a:t>
            </a:r>
          </a:p>
          <a:p>
            <a:endParaRPr lang="it-IT" sz="2400" dirty="0" smtClean="0"/>
          </a:p>
          <a:p>
            <a:r>
              <a:rPr lang="it-IT" sz="2400" dirty="0" smtClean="0"/>
              <a:t>Le scuole effettuano una </a:t>
            </a:r>
            <a:r>
              <a:rPr lang="it-IT" sz="2400" u="sng" dirty="0" smtClean="0"/>
              <a:t>ricognizione dei loro bisogni formativi </a:t>
            </a:r>
            <a:r>
              <a:rPr lang="it-IT" sz="2400" dirty="0" smtClean="0"/>
              <a:t>e  possono promuovere </a:t>
            </a:r>
            <a:r>
              <a:rPr lang="it-IT" sz="2400" u="sng" dirty="0" smtClean="0"/>
              <a:t>accordi di rete </a:t>
            </a:r>
            <a:endParaRPr lang="it-IT" sz="2400" u="sng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A85EA-064B-4802-A665-EDE4FD2E8387}" type="datetime1">
              <a:rPr lang="it-IT" smtClean="0"/>
              <a:t>24/09/2020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MP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75CC5-833B-42A4-BCFB-65DB6C0B010F}" type="slidenum">
              <a:rPr lang="it-IT" smtClean="0"/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94684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99592" y="188640"/>
            <a:ext cx="7520940" cy="1407056"/>
          </a:xfrm>
        </p:spPr>
        <p:txBody>
          <a:bodyPr>
            <a:normAutofit/>
          </a:bodyPr>
          <a:lstStyle/>
          <a:p>
            <a:r>
              <a:rPr lang="it-IT" u="sng" dirty="0" smtClean="0"/>
              <a:t>Linee guida </a:t>
            </a:r>
            <a:r>
              <a:rPr lang="it-IT" dirty="0" smtClean="0"/>
              <a:t>per l’insegnamento dell’educazione civica </a:t>
            </a:r>
            <a:br>
              <a:rPr lang="it-IT" dirty="0" smtClean="0"/>
            </a:br>
            <a:r>
              <a:rPr lang="it-IT" dirty="0" smtClean="0"/>
              <a:t> </a:t>
            </a:r>
            <a:r>
              <a:rPr lang="it-IT" sz="2000" dirty="0" smtClean="0"/>
              <a:t>(D.M. 35/20, </a:t>
            </a:r>
            <a:r>
              <a:rPr lang="it-IT" sz="2000" i="1" cap="none" dirty="0" smtClean="0"/>
              <a:t>ai sensi dell’art. 3 della l.92/19)</a:t>
            </a:r>
            <a:endParaRPr lang="it-IT" sz="2000" i="1" cap="none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99592" y="1556792"/>
            <a:ext cx="7520940" cy="3579849"/>
          </a:xfrm>
        </p:spPr>
        <p:txBody>
          <a:bodyPr>
            <a:normAutofit/>
          </a:bodyPr>
          <a:lstStyle/>
          <a:p>
            <a:endParaRPr lang="it-IT" dirty="0"/>
          </a:p>
          <a:p>
            <a:r>
              <a:rPr lang="it-IT" sz="2200" dirty="0" smtClean="0"/>
              <a:t>Allegato A: Individuazione del  quadro normativo, degli aspetti contenutistici e metodologici;</a:t>
            </a:r>
          </a:p>
          <a:p>
            <a:endParaRPr lang="it-IT" sz="2200" dirty="0"/>
          </a:p>
          <a:p>
            <a:r>
              <a:rPr lang="it-IT" sz="2200" dirty="0" smtClean="0"/>
              <a:t>Allegato B: profilo delle competenze al termine del primo ciclo di istruzione (D.M. 254/12);</a:t>
            </a:r>
          </a:p>
          <a:p>
            <a:endParaRPr lang="it-IT" sz="2200" dirty="0"/>
          </a:p>
          <a:p>
            <a:r>
              <a:rPr lang="it-IT" sz="2200" dirty="0" smtClean="0"/>
              <a:t>Allegato C: Integrazioni al PECUP (</a:t>
            </a:r>
            <a:r>
              <a:rPr lang="it-IT" sz="2200" dirty="0" err="1" smtClean="0"/>
              <a:t>D.Lgs.</a:t>
            </a:r>
            <a:r>
              <a:rPr lang="it-IT" sz="2200" dirty="0" smtClean="0"/>
              <a:t> 226/05) </a:t>
            </a:r>
            <a:endParaRPr lang="it-IT" sz="2200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A85EA-064B-4802-A665-EDE4FD2E8387}" type="datetime1">
              <a:rPr lang="it-IT" smtClean="0"/>
              <a:t>24/09/2020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MP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75CC5-833B-42A4-BCFB-65DB6C0B010F}" type="slidenum">
              <a:rPr lang="it-IT" smtClean="0"/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88547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Aspetti operativi/organizzativi 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sz="1800" dirty="0" smtClean="0"/>
              <a:t>Nota mi </a:t>
            </a:r>
            <a:r>
              <a:rPr lang="it-IT" sz="1800" dirty="0" err="1" smtClean="0"/>
              <a:t>prot</a:t>
            </a:r>
            <a:r>
              <a:rPr lang="it-IT" sz="1800" dirty="0" smtClean="0"/>
              <a:t>. 19479 del 16/7/20,:</a:t>
            </a:r>
            <a:endParaRPr lang="it-IT" sz="1800" dirty="0"/>
          </a:p>
          <a:p>
            <a:r>
              <a:rPr lang="it-IT" sz="2400" u="sng" dirty="0" smtClean="0"/>
              <a:t>Moduli formativi </a:t>
            </a:r>
            <a:r>
              <a:rPr lang="it-IT" sz="2400" dirty="0" smtClean="0"/>
              <a:t> di non meno 40 h </a:t>
            </a:r>
            <a:endParaRPr lang="it-IT" sz="2400" dirty="0" smtClean="0"/>
          </a:p>
          <a:p>
            <a:r>
              <a:rPr lang="it-IT" sz="2400" dirty="0"/>
              <a:t>-</a:t>
            </a:r>
            <a:r>
              <a:rPr lang="it-IT" sz="2400" dirty="0" smtClean="0"/>
              <a:t> </a:t>
            </a:r>
            <a:r>
              <a:rPr lang="it-IT" sz="2400" dirty="0" smtClean="0"/>
              <a:t>(10 h di lezione destinati </a:t>
            </a:r>
            <a:r>
              <a:rPr lang="it-IT" sz="2400" i="1" dirty="0" smtClean="0"/>
              <a:t>in primis </a:t>
            </a:r>
            <a:r>
              <a:rPr lang="it-IT" sz="2400" dirty="0" smtClean="0"/>
              <a:t>ai </a:t>
            </a:r>
            <a:r>
              <a:rPr lang="it-IT" sz="2400" u="sng" dirty="0" smtClean="0"/>
              <a:t>coordinatori referenti </a:t>
            </a:r>
            <a:r>
              <a:rPr lang="it-IT" sz="2400" dirty="0" smtClean="0"/>
              <a:t>dell’educazione civica </a:t>
            </a:r>
            <a:r>
              <a:rPr lang="it-IT" sz="2400" i="1" dirty="0" smtClean="0"/>
              <a:t> </a:t>
            </a:r>
            <a:r>
              <a:rPr lang="it-IT" sz="2400" dirty="0" smtClean="0"/>
              <a:t> </a:t>
            </a:r>
            <a:r>
              <a:rPr lang="it-IT" sz="2000" dirty="0" smtClean="0"/>
              <a:t>(</a:t>
            </a:r>
            <a:r>
              <a:rPr lang="it-IT" sz="2000" i="1" dirty="0" smtClean="0"/>
              <a:t>come individuati dal Collegio docenti );</a:t>
            </a:r>
            <a:endParaRPr lang="it-IT" sz="2800" i="1" dirty="0" smtClean="0"/>
          </a:p>
          <a:p>
            <a:r>
              <a:rPr lang="it-IT" sz="2400" dirty="0" smtClean="0"/>
              <a:t>Moduli  di formazione </a:t>
            </a:r>
            <a:r>
              <a:rPr lang="it-IT" sz="2400" dirty="0" smtClean="0"/>
              <a:t>e supporto ai colleghi </a:t>
            </a:r>
            <a:r>
              <a:rPr lang="it-IT" sz="2400" u="sng" dirty="0" smtClean="0"/>
              <a:t>da parte dei coordinatori referenti  </a:t>
            </a:r>
            <a:r>
              <a:rPr lang="it-IT" sz="2400" dirty="0" smtClean="0"/>
              <a:t>( 30 h)</a:t>
            </a:r>
            <a:endParaRPr lang="it-IT" sz="2400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A85EA-064B-4802-A665-EDE4FD2E8387}" type="datetime1">
              <a:rPr lang="it-IT" smtClean="0"/>
              <a:t>24/09/2020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MP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75CC5-833B-42A4-BCFB-65DB6C0B010F}" type="slidenum">
              <a:rPr lang="it-IT" smtClean="0"/>
              <a:t>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10488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Scuole polo : Azioni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it-IT" sz="2400" dirty="0" smtClean="0"/>
              <a:t>Entro il </a:t>
            </a:r>
            <a:r>
              <a:rPr lang="it-IT" sz="2400" u="sng" dirty="0" smtClean="0"/>
              <a:t>31 ottobre </a:t>
            </a:r>
            <a:r>
              <a:rPr lang="it-IT" sz="2400" dirty="0" smtClean="0"/>
              <a:t>le </a:t>
            </a:r>
            <a:r>
              <a:rPr lang="it-IT" sz="2400" u="sng" dirty="0" smtClean="0"/>
              <a:t>scuole polo acquisiranno dalle scuole della rete territoriale</a:t>
            </a:r>
            <a:r>
              <a:rPr lang="it-IT" sz="2400" dirty="0" smtClean="0"/>
              <a:t> i </a:t>
            </a:r>
            <a:r>
              <a:rPr lang="it-IT" sz="2400" u="sng" dirty="0" smtClean="0"/>
              <a:t>nominativi dei referenti </a:t>
            </a:r>
            <a:r>
              <a:rPr lang="it-IT" sz="2400" dirty="0" smtClean="0"/>
              <a:t>per l’educazione civica incaricati di seguire i percorsi formativi.</a:t>
            </a:r>
          </a:p>
          <a:p>
            <a:endParaRPr lang="it-IT" sz="2400" dirty="0"/>
          </a:p>
          <a:p>
            <a:r>
              <a:rPr lang="it-IT" sz="2400" dirty="0" smtClean="0"/>
              <a:t>I moduli formativi dovranno approfondire i </a:t>
            </a:r>
            <a:r>
              <a:rPr lang="it-IT" sz="2400" u="sng" dirty="0" smtClean="0"/>
              <a:t>3 nuclei concettuali </a:t>
            </a:r>
            <a:r>
              <a:rPr lang="it-IT" sz="2400" dirty="0" smtClean="0"/>
              <a:t>di cui sopra, sviluppandone le </a:t>
            </a:r>
            <a:r>
              <a:rPr lang="it-IT" sz="2400" u="sng" dirty="0" smtClean="0"/>
              <a:t>interconnessioni </a:t>
            </a:r>
            <a:r>
              <a:rPr lang="it-IT" sz="2400" dirty="0" smtClean="0"/>
              <a:t>e prevendendo esempi concreti di </a:t>
            </a:r>
            <a:r>
              <a:rPr lang="it-IT" sz="2400" u="sng" dirty="0" smtClean="0"/>
              <a:t>progettazione curricolare  </a:t>
            </a:r>
            <a:r>
              <a:rPr lang="it-IT" sz="2400" dirty="0" smtClean="0"/>
              <a:t>con </a:t>
            </a:r>
            <a:r>
              <a:rPr lang="it-IT" sz="2400" u="sng" dirty="0" smtClean="0"/>
              <a:t>griglie di valutazione </a:t>
            </a:r>
            <a:r>
              <a:rPr lang="it-IT" sz="2400" dirty="0" smtClean="0"/>
              <a:t>coerenti con quanto stabilito negli organi collegiali;  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A85EA-064B-4802-A665-EDE4FD2E8387}" type="datetime1">
              <a:rPr lang="it-IT" smtClean="0"/>
              <a:t>24/09/2020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MP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75CC5-833B-42A4-BCFB-65DB6C0B010F}" type="slidenum">
              <a:rPr lang="it-IT" smtClean="0"/>
              <a:t>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07420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oli">
  <a:themeElements>
    <a:clrScheme name="Angoli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oli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oli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241</TotalTime>
  <Words>597</Words>
  <Application>Microsoft Office PowerPoint</Application>
  <PresentationFormat>Presentazione su schermo (4:3)</PresentationFormat>
  <Paragraphs>100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11</vt:i4>
      </vt:variant>
    </vt:vector>
  </HeadingPairs>
  <TitlesOfParts>
    <vt:vector size="12" baseType="lpstr">
      <vt:lpstr>Angoli</vt:lpstr>
      <vt:lpstr> L. 92/19 Introduzione dell’insegnamento scolastico dell’educazione civica  (abrogazione art. 1 D.L.13708, conv. In L. 169/08 e dell’art. 2, comma 10 dell’art. 17 del d.lgs. 62/17)   </vt:lpstr>
      <vt:lpstr>Educazione civica</vt:lpstr>
      <vt:lpstr>Insegnamento trasversale (raccordo tra le discipline) </vt:lpstr>
      <vt:lpstr>Valutazioni e pratiche  </vt:lpstr>
      <vt:lpstr>«Vogliamo che la persona noti e ricordi e giudichi le cose che lo renderanno un membro efficiente e competente del gruppo nel quale è associato con altri.» (Dewey 1984, 84)</vt:lpstr>
      <vt:lpstr>Formazione dei docenti </vt:lpstr>
      <vt:lpstr>Linee guida per l’insegnamento dell’educazione civica   (D.M. 35/20, ai sensi dell’art. 3 della l.92/19)</vt:lpstr>
      <vt:lpstr>Aspetti operativi/organizzativi  </vt:lpstr>
      <vt:lpstr>Scuole polo : Azioni</vt:lpstr>
      <vt:lpstr>USR: AZIONI</vt:lpstr>
      <vt:lpstr>Ripartizione risorse (Allegato A alla nota Nota mi prot. 19479 del 16/7/20 - 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EDUCAZIONE CIVICA</dc:title>
  <dc:creator>MIUR</dc:creator>
  <cp:lastModifiedBy>MIUR</cp:lastModifiedBy>
  <cp:revision>27</cp:revision>
  <dcterms:created xsi:type="dcterms:W3CDTF">2020-09-23T11:15:11Z</dcterms:created>
  <dcterms:modified xsi:type="dcterms:W3CDTF">2020-09-24T08:58:05Z</dcterms:modified>
</cp:coreProperties>
</file>